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59" r:id="rId7"/>
    <p:sldId id="260" r:id="rId8"/>
    <p:sldId id="261" r:id="rId9"/>
    <p:sldId id="263" r:id="rId10"/>
    <p:sldId id="357" r:id="rId11"/>
    <p:sldId id="373" r:id="rId12"/>
    <p:sldId id="262"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Mcdade" userId="a4dc38b4-704a-4ae1-9267-12cb15117ee8" providerId="ADAL" clId="{0C072316-5BBC-4B84-845B-46191FDD997C}"/>
    <pc:docChg chg="undo custSel addSld delSld modSld sldOrd">
      <pc:chgData name="Louise Mcdade" userId="a4dc38b4-704a-4ae1-9267-12cb15117ee8" providerId="ADAL" clId="{0C072316-5BBC-4B84-845B-46191FDD997C}" dt="2023-03-16T11:36:40.805" v="5129" actId="20577"/>
      <pc:docMkLst>
        <pc:docMk/>
      </pc:docMkLst>
      <pc:sldChg chg="addSp modSp mod">
        <pc:chgData name="Louise Mcdade" userId="a4dc38b4-704a-4ae1-9267-12cb15117ee8" providerId="ADAL" clId="{0C072316-5BBC-4B84-845B-46191FDD997C}" dt="2023-03-16T09:54:29.775" v="18" actId="14100"/>
        <pc:sldMkLst>
          <pc:docMk/>
          <pc:sldMk cId="3957922313" sldId="256"/>
        </pc:sldMkLst>
        <pc:spChg chg="mod">
          <ac:chgData name="Louise Mcdade" userId="a4dc38b4-704a-4ae1-9267-12cb15117ee8" providerId="ADAL" clId="{0C072316-5BBC-4B84-845B-46191FDD997C}" dt="2023-03-16T09:54:25.973" v="17" actId="1076"/>
          <ac:spMkLst>
            <pc:docMk/>
            <pc:sldMk cId="3957922313" sldId="256"/>
            <ac:spMk id="2" creationId="{8CE9FF9D-521A-0A1F-D900-4E93A423F165}"/>
          </ac:spMkLst>
        </pc:spChg>
        <pc:spChg chg="mod">
          <ac:chgData name="Louise Mcdade" userId="a4dc38b4-704a-4ae1-9267-12cb15117ee8" providerId="ADAL" clId="{0C072316-5BBC-4B84-845B-46191FDD997C}" dt="2023-03-16T09:54:22.397" v="16" actId="1076"/>
          <ac:spMkLst>
            <pc:docMk/>
            <pc:sldMk cId="3957922313" sldId="256"/>
            <ac:spMk id="3" creationId="{E642AB3D-FBA4-70B2-5F4D-B6CAE1532669}"/>
          </ac:spMkLst>
        </pc:spChg>
        <pc:picChg chg="mod">
          <ac:chgData name="Louise Mcdade" userId="a4dc38b4-704a-4ae1-9267-12cb15117ee8" providerId="ADAL" clId="{0C072316-5BBC-4B84-845B-46191FDD997C}" dt="2023-03-16T09:54:29.775" v="18" actId="14100"/>
          <ac:picMkLst>
            <pc:docMk/>
            <pc:sldMk cId="3957922313" sldId="256"/>
            <ac:picMk id="6" creationId="{5CF2F296-07B4-788E-4F69-A24B8A5986AE}"/>
          </ac:picMkLst>
        </pc:picChg>
        <pc:picChg chg="add mod modCrop">
          <ac:chgData name="Louise Mcdade" userId="a4dc38b4-704a-4ae1-9267-12cb15117ee8" providerId="ADAL" clId="{0C072316-5BBC-4B84-845B-46191FDD997C}" dt="2023-03-16T09:54:18.541" v="15" actId="1076"/>
          <ac:picMkLst>
            <pc:docMk/>
            <pc:sldMk cId="3957922313" sldId="256"/>
            <ac:picMk id="7" creationId="{1A49318D-8D7A-5CB8-AC57-F101596A5FF1}"/>
          </ac:picMkLst>
        </pc:picChg>
      </pc:sldChg>
      <pc:sldChg chg="modSp mod">
        <pc:chgData name="Louise Mcdade" userId="a4dc38b4-704a-4ae1-9267-12cb15117ee8" providerId="ADAL" clId="{0C072316-5BBC-4B84-845B-46191FDD997C}" dt="2023-03-16T11:34:27.452" v="5068" actId="20577"/>
        <pc:sldMkLst>
          <pc:docMk/>
          <pc:sldMk cId="2143685326" sldId="257"/>
        </pc:sldMkLst>
        <pc:spChg chg="mod">
          <ac:chgData name="Louise Mcdade" userId="a4dc38b4-704a-4ae1-9267-12cb15117ee8" providerId="ADAL" clId="{0C072316-5BBC-4B84-845B-46191FDD997C}" dt="2023-03-16T10:32:06.146" v="1782" actId="255"/>
          <ac:spMkLst>
            <pc:docMk/>
            <pc:sldMk cId="2143685326" sldId="257"/>
            <ac:spMk id="2" creationId="{434311F3-0C67-7A0C-CF1F-C57BAB342C38}"/>
          </ac:spMkLst>
        </pc:spChg>
        <pc:spChg chg="mod">
          <ac:chgData name="Louise Mcdade" userId="a4dc38b4-704a-4ae1-9267-12cb15117ee8" providerId="ADAL" clId="{0C072316-5BBC-4B84-845B-46191FDD997C}" dt="2023-03-16T11:34:27.452" v="5068" actId="20577"/>
          <ac:spMkLst>
            <pc:docMk/>
            <pc:sldMk cId="2143685326" sldId="257"/>
            <ac:spMk id="4" creationId="{1272B376-149F-80AF-9010-7FF779678F4B}"/>
          </ac:spMkLst>
        </pc:spChg>
      </pc:sldChg>
      <pc:sldChg chg="ord">
        <pc:chgData name="Louise Mcdade" userId="a4dc38b4-704a-4ae1-9267-12cb15117ee8" providerId="ADAL" clId="{0C072316-5BBC-4B84-845B-46191FDD997C}" dt="2023-03-16T10:42:34.906" v="3284"/>
        <pc:sldMkLst>
          <pc:docMk/>
          <pc:sldMk cId="3992116194" sldId="258"/>
        </pc:sldMkLst>
      </pc:sldChg>
      <pc:sldChg chg="addSp delSp modSp new mod">
        <pc:chgData name="Louise Mcdade" userId="a4dc38b4-704a-4ae1-9267-12cb15117ee8" providerId="ADAL" clId="{0C072316-5BBC-4B84-845B-46191FDD997C}" dt="2023-03-16T11:35:40.170" v="5105" actId="113"/>
        <pc:sldMkLst>
          <pc:docMk/>
          <pc:sldMk cId="2008149990" sldId="259"/>
        </pc:sldMkLst>
        <pc:spChg chg="add del">
          <ac:chgData name="Louise Mcdade" userId="a4dc38b4-704a-4ae1-9267-12cb15117ee8" providerId="ADAL" clId="{0C072316-5BBC-4B84-845B-46191FDD997C}" dt="2023-03-16T10:16:39.628" v="23" actId="478"/>
          <ac:spMkLst>
            <pc:docMk/>
            <pc:sldMk cId="2008149990" sldId="259"/>
            <ac:spMk id="3" creationId="{12FF7227-EAFF-E818-5DFF-42480920BEC1}"/>
          </ac:spMkLst>
        </pc:spChg>
        <pc:spChg chg="add mod">
          <ac:chgData name="Louise Mcdade" userId="a4dc38b4-704a-4ae1-9267-12cb15117ee8" providerId="ADAL" clId="{0C072316-5BBC-4B84-845B-46191FDD997C}" dt="2023-03-16T11:31:03.333" v="5009" actId="1076"/>
          <ac:spMkLst>
            <pc:docMk/>
            <pc:sldMk cId="2008149990" sldId="259"/>
            <ac:spMk id="4" creationId="{08164A77-AE5D-64B7-4CD3-F9A81E038B4E}"/>
          </ac:spMkLst>
        </pc:spChg>
        <pc:spChg chg="add del mod">
          <ac:chgData name="Louise Mcdade" userId="a4dc38b4-704a-4ae1-9267-12cb15117ee8" providerId="ADAL" clId="{0C072316-5BBC-4B84-845B-46191FDD997C}" dt="2023-03-16T11:35:40.170" v="5105" actId="113"/>
          <ac:spMkLst>
            <pc:docMk/>
            <pc:sldMk cId="2008149990" sldId="259"/>
            <ac:spMk id="5" creationId="{492FAE96-9229-A832-4C4A-14A86C2B6457}"/>
          </ac:spMkLst>
        </pc:spChg>
        <pc:spChg chg="add del mod">
          <ac:chgData name="Louise Mcdade" userId="a4dc38b4-704a-4ae1-9267-12cb15117ee8" providerId="ADAL" clId="{0C072316-5BBC-4B84-845B-46191FDD997C}" dt="2023-03-16T10:19:20.255" v="589"/>
          <ac:spMkLst>
            <pc:docMk/>
            <pc:sldMk cId="2008149990" sldId="259"/>
            <ac:spMk id="6" creationId="{22335F50-94C3-A521-E54F-B21FEFB41FC6}"/>
          </ac:spMkLst>
        </pc:spChg>
        <pc:picChg chg="add mod">
          <ac:chgData name="Louise Mcdade" userId="a4dc38b4-704a-4ae1-9267-12cb15117ee8" providerId="ADAL" clId="{0C072316-5BBC-4B84-845B-46191FDD997C}" dt="2023-03-16T11:31:18.768" v="5021" actId="1076"/>
          <ac:picMkLst>
            <pc:docMk/>
            <pc:sldMk cId="2008149990" sldId="259"/>
            <ac:picMk id="7" creationId="{9940B0D5-4EC4-4CC3-93CE-7229A1F1BA73}"/>
          </ac:picMkLst>
        </pc:picChg>
      </pc:sldChg>
      <pc:sldChg chg="addSp delSp modSp new mod">
        <pc:chgData name="Louise Mcdade" userId="a4dc38b4-704a-4ae1-9267-12cb15117ee8" providerId="ADAL" clId="{0C072316-5BBC-4B84-845B-46191FDD997C}" dt="2023-03-16T11:35:59.183" v="5109" actId="1076"/>
        <pc:sldMkLst>
          <pc:docMk/>
          <pc:sldMk cId="3297481435" sldId="260"/>
        </pc:sldMkLst>
        <pc:spChg chg="mod">
          <ac:chgData name="Louise Mcdade" userId="a4dc38b4-704a-4ae1-9267-12cb15117ee8" providerId="ADAL" clId="{0C072316-5BBC-4B84-845B-46191FDD997C}" dt="2023-03-16T10:37:12.732" v="2367" actId="1076"/>
          <ac:spMkLst>
            <pc:docMk/>
            <pc:sldMk cId="3297481435" sldId="260"/>
            <ac:spMk id="2" creationId="{82BF8170-67E6-1DCE-79CD-F92D7DD128A5}"/>
          </ac:spMkLst>
        </pc:spChg>
        <pc:spChg chg="add mod">
          <ac:chgData name="Louise Mcdade" userId="a4dc38b4-704a-4ae1-9267-12cb15117ee8" providerId="ADAL" clId="{0C072316-5BBC-4B84-845B-46191FDD997C}" dt="2023-03-16T11:35:59.183" v="5109" actId="1076"/>
          <ac:spMkLst>
            <pc:docMk/>
            <pc:sldMk cId="3297481435" sldId="260"/>
            <ac:spMk id="4" creationId="{70C2C75C-7B17-0E68-F44B-95924F4F4C18}"/>
          </ac:spMkLst>
        </pc:spChg>
        <pc:picChg chg="add del mod">
          <ac:chgData name="Louise Mcdade" userId="a4dc38b4-704a-4ae1-9267-12cb15117ee8" providerId="ADAL" clId="{0C072316-5BBC-4B84-845B-46191FDD997C}" dt="2023-03-16T11:28:00.304" v="4655" actId="478"/>
          <ac:picMkLst>
            <pc:docMk/>
            <pc:sldMk cId="3297481435" sldId="260"/>
            <ac:picMk id="3" creationId="{86690702-2680-1E53-619C-A79F9C702C50}"/>
          </ac:picMkLst>
        </pc:picChg>
        <pc:picChg chg="add del mod">
          <ac:chgData name="Louise Mcdade" userId="a4dc38b4-704a-4ae1-9267-12cb15117ee8" providerId="ADAL" clId="{0C072316-5BBC-4B84-845B-46191FDD997C}" dt="2023-03-16T11:27:58.761" v="4654" actId="478"/>
          <ac:picMkLst>
            <pc:docMk/>
            <pc:sldMk cId="3297481435" sldId="260"/>
            <ac:picMk id="5" creationId="{F596F57B-AEA7-B8F0-9613-68EA0CB13A30}"/>
          </ac:picMkLst>
        </pc:picChg>
      </pc:sldChg>
      <pc:sldChg chg="addSp modSp new mod ord">
        <pc:chgData name="Louise Mcdade" userId="a4dc38b4-704a-4ae1-9267-12cb15117ee8" providerId="ADAL" clId="{0C072316-5BBC-4B84-845B-46191FDD997C}" dt="2023-03-16T11:36:40.805" v="5129" actId="20577"/>
        <pc:sldMkLst>
          <pc:docMk/>
          <pc:sldMk cId="1873603007" sldId="261"/>
        </pc:sldMkLst>
        <pc:spChg chg="mod">
          <ac:chgData name="Louise Mcdade" userId="a4dc38b4-704a-4ae1-9267-12cb15117ee8" providerId="ADAL" clId="{0C072316-5BBC-4B84-845B-46191FDD997C}" dt="2023-03-16T11:14:39.939" v="4454" actId="113"/>
          <ac:spMkLst>
            <pc:docMk/>
            <pc:sldMk cId="1873603007" sldId="261"/>
            <ac:spMk id="2" creationId="{7E0AF22D-7464-9F0F-42BE-9EC1942F2A5D}"/>
          </ac:spMkLst>
        </pc:spChg>
        <pc:spChg chg="add mod">
          <ac:chgData name="Louise Mcdade" userId="a4dc38b4-704a-4ae1-9267-12cb15117ee8" providerId="ADAL" clId="{0C072316-5BBC-4B84-845B-46191FDD997C}" dt="2023-03-16T11:36:40.805" v="5129" actId="20577"/>
          <ac:spMkLst>
            <pc:docMk/>
            <pc:sldMk cId="1873603007" sldId="261"/>
            <ac:spMk id="4" creationId="{0F700B91-BC1D-81B2-E4C9-378465C5E27A}"/>
          </ac:spMkLst>
        </pc:spChg>
      </pc:sldChg>
      <pc:sldChg chg="addSp delSp modSp new mod modClrScheme chgLayout">
        <pc:chgData name="Louise Mcdade" userId="a4dc38b4-704a-4ae1-9267-12cb15117ee8" providerId="ADAL" clId="{0C072316-5BBC-4B84-845B-46191FDD997C}" dt="2023-03-16T10:51:09.696" v="3648" actId="1076"/>
        <pc:sldMkLst>
          <pc:docMk/>
          <pc:sldMk cId="1525304479" sldId="262"/>
        </pc:sldMkLst>
        <pc:spChg chg="del mod ord">
          <ac:chgData name="Louise Mcdade" userId="a4dc38b4-704a-4ae1-9267-12cb15117ee8" providerId="ADAL" clId="{0C072316-5BBC-4B84-845B-46191FDD997C}" dt="2023-03-16T10:40:59.956" v="3004" actId="700"/>
          <ac:spMkLst>
            <pc:docMk/>
            <pc:sldMk cId="1525304479" sldId="262"/>
            <ac:spMk id="2" creationId="{CDD1BBFE-F349-7776-6987-3910963AC270}"/>
          </ac:spMkLst>
        </pc:spChg>
        <pc:spChg chg="del">
          <ac:chgData name="Louise Mcdade" userId="a4dc38b4-704a-4ae1-9267-12cb15117ee8" providerId="ADAL" clId="{0C072316-5BBC-4B84-845B-46191FDD997C}" dt="2023-03-16T10:40:59.956" v="3004" actId="700"/>
          <ac:spMkLst>
            <pc:docMk/>
            <pc:sldMk cId="1525304479" sldId="262"/>
            <ac:spMk id="3" creationId="{3A46EBE8-22A6-9E86-97D1-5185D7CCF976}"/>
          </ac:spMkLst>
        </pc:spChg>
        <pc:spChg chg="add mod ord">
          <ac:chgData name="Louise Mcdade" userId="a4dc38b4-704a-4ae1-9267-12cb15117ee8" providerId="ADAL" clId="{0C072316-5BBC-4B84-845B-46191FDD997C}" dt="2023-03-16T10:50:30.568" v="3563" actId="1076"/>
          <ac:spMkLst>
            <pc:docMk/>
            <pc:sldMk cId="1525304479" sldId="262"/>
            <ac:spMk id="4" creationId="{C74234C4-DFCD-2F61-FEF8-2115CAC6DECB}"/>
          </ac:spMkLst>
        </pc:spChg>
        <pc:spChg chg="add mod">
          <ac:chgData name="Louise Mcdade" userId="a4dc38b4-704a-4ae1-9267-12cb15117ee8" providerId="ADAL" clId="{0C072316-5BBC-4B84-845B-46191FDD997C}" dt="2023-03-16T10:51:09.696" v="3648" actId="1076"/>
          <ac:spMkLst>
            <pc:docMk/>
            <pc:sldMk cId="1525304479" sldId="262"/>
            <ac:spMk id="5" creationId="{ADAB5BE4-F120-4936-7CE5-9A92213A0123}"/>
          </ac:spMkLst>
        </pc:spChg>
        <pc:graphicFrameChg chg="add mod modGraphic">
          <ac:chgData name="Louise Mcdade" userId="a4dc38b4-704a-4ae1-9267-12cb15117ee8" providerId="ADAL" clId="{0C072316-5BBC-4B84-845B-46191FDD997C}" dt="2023-03-16T10:50:39.303" v="3567" actId="1076"/>
          <ac:graphicFrameMkLst>
            <pc:docMk/>
            <pc:sldMk cId="1525304479" sldId="262"/>
            <ac:graphicFrameMk id="6" creationId="{6024A8F7-0CAC-0BA1-1248-92754B75E007}"/>
          </ac:graphicFrameMkLst>
        </pc:graphicFrameChg>
        <pc:graphicFrameChg chg="add mod modGraphic">
          <ac:chgData name="Louise Mcdade" userId="a4dc38b4-704a-4ae1-9267-12cb15117ee8" providerId="ADAL" clId="{0C072316-5BBC-4B84-845B-46191FDD997C}" dt="2023-03-16T10:50:42.493" v="3568" actId="1076"/>
          <ac:graphicFrameMkLst>
            <pc:docMk/>
            <pc:sldMk cId="1525304479" sldId="262"/>
            <ac:graphicFrameMk id="7" creationId="{50F0F1FB-C495-076F-E973-F5CBE5071626}"/>
          </ac:graphicFrameMkLst>
        </pc:graphicFrameChg>
      </pc:sldChg>
      <pc:sldChg chg="addSp modSp new mod ord">
        <pc:chgData name="Louise Mcdade" userId="a4dc38b4-704a-4ae1-9267-12cb15117ee8" providerId="ADAL" clId="{0C072316-5BBC-4B84-845B-46191FDD997C}" dt="2023-03-16T11:36:14.767" v="5113"/>
        <pc:sldMkLst>
          <pc:docMk/>
          <pc:sldMk cId="708584156" sldId="263"/>
        </pc:sldMkLst>
        <pc:spChg chg="add mod">
          <ac:chgData name="Louise Mcdade" userId="a4dc38b4-704a-4ae1-9267-12cb15117ee8" providerId="ADAL" clId="{0C072316-5BBC-4B84-845B-46191FDD997C}" dt="2023-03-16T11:20:46.880" v="4523" actId="20577"/>
          <ac:spMkLst>
            <pc:docMk/>
            <pc:sldMk cId="708584156" sldId="263"/>
            <ac:spMk id="3" creationId="{22124563-12C1-C006-7414-D97A470D8786}"/>
          </ac:spMkLst>
        </pc:spChg>
        <pc:graphicFrameChg chg="add mod">
          <ac:chgData name="Louise Mcdade" userId="a4dc38b4-704a-4ae1-9267-12cb15117ee8" providerId="ADAL" clId="{0C072316-5BBC-4B84-845B-46191FDD997C}" dt="2023-03-16T11:19:43.625" v="4456"/>
          <ac:graphicFrameMkLst>
            <pc:docMk/>
            <pc:sldMk cId="708584156" sldId="263"/>
            <ac:graphicFrameMk id="2" creationId="{FAA25AD5-AE5C-35DB-EDA2-180DA9EC8CDF}"/>
          </ac:graphicFrameMkLst>
        </pc:graphicFrameChg>
      </pc:sldChg>
      <pc:sldChg chg="addSp delSp modSp new del mod ord setBg">
        <pc:chgData name="Louise Mcdade" userId="a4dc38b4-704a-4ae1-9267-12cb15117ee8" providerId="ADAL" clId="{0C072316-5BBC-4B84-845B-46191FDD997C}" dt="2023-03-16T11:08:44.367" v="3665" actId="47"/>
        <pc:sldMkLst>
          <pc:docMk/>
          <pc:sldMk cId="3723711121" sldId="263"/>
        </pc:sldMkLst>
        <pc:spChg chg="add">
          <ac:chgData name="Louise Mcdade" userId="a4dc38b4-704a-4ae1-9267-12cb15117ee8" providerId="ADAL" clId="{0C072316-5BBC-4B84-845B-46191FDD997C}" dt="2023-03-16T11:02:23.459" v="3656" actId="26606"/>
          <ac:spMkLst>
            <pc:docMk/>
            <pc:sldMk cId="3723711121" sldId="263"/>
            <ac:spMk id="7" creationId="{AB8C311F-7253-4AED-9701-7FC0708C41C7}"/>
          </ac:spMkLst>
        </pc:spChg>
        <pc:spChg chg="add">
          <ac:chgData name="Louise Mcdade" userId="a4dc38b4-704a-4ae1-9267-12cb15117ee8" providerId="ADAL" clId="{0C072316-5BBC-4B84-845B-46191FDD997C}" dt="2023-03-16T11:02:23.459" v="3656" actId="26606"/>
          <ac:spMkLst>
            <pc:docMk/>
            <pc:sldMk cId="3723711121" sldId="263"/>
            <ac:spMk id="9" creationId="{E2384209-CB15-4CDF-9D31-C44FD9A3F20D}"/>
          </ac:spMkLst>
        </pc:spChg>
        <pc:spChg chg="add">
          <ac:chgData name="Louise Mcdade" userId="a4dc38b4-704a-4ae1-9267-12cb15117ee8" providerId="ADAL" clId="{0C072316-5BBC-4B84-845B-46191FDD997C}" dt="2023-03-16T11:02:23.459" v="3656" actId="26606"/>
          <ac:spMkLst>
            <pc:docMk/>
            <pc:sldMk cId="3723711121" sldId="263"/>
            <ac:spMk id="11" creationId="{2633B3B5-CC90-43F0-8714-D31D1F3F0209}"/>
          </ac:spMkLst>
        </pc:spChg>
        <pc:spChg chg="add">
          <ac:chgData name="Louise Mcdade" userId="a4dc38b4-704a-4ae1-9267-12cb15117ee8" providerId="ADAL" clId="{0C072316-5BBC-4B84-845B-46191FDD997C}" dt="2023-03-16T11:02:23.459" v="3656" actId="26606"/>
          <ac:spMkLst>
            <pc:docMk/>
            <pc:sldMk cId="3723711121" sldId="263"/>
            <ac:spMk id="13" creationId="{A8D57A06-A426-446D-B02C-A2DC6B62E45E}"/>
          </ac:spMkLst>
        </pc:spChg>
        <pc:picChg chg="add del mod modCrop">
          <ac:chgData name="Louise Mcdade" userId="a4dc38b4-704a-4ae1-9267-12cb15117ee8" providerId="ADAL" clId="{0C072316-5BBC-4B84-845B-46191FDD997C}" dt="2023-03-16T11:08:37.076" v="3664" actId="478"/>
          <ac:picMkLst>
            <pc:docMk/>
            <pc:sldMk cId="3723711121" sldId="263"/>
            <ac:picMk id="2" creationId="{8F4D0DDA-F036-DC65-C079-98932AFF0828}"/>
          </ac:picMkLst>
        </pc:picChg>
      </pc:sldChg>
      <pc:sldChg chg="new del">
        <pc:chgData name="Louise Mcdade" userId="a4dc38b4-704a-4ae1-9267-12cb15117ee8" providerId="ADAL" clId="{0C072316-5BBC-4B84-845B-46191FDD997C}" dt="2023-03-16T11:23:05.665" v="4526" actId="47"/>
        <pc:sldMkLst>
          <pc:docMk/>
          <pc:sldMk cId="3860445205" sldId="264"/>
        </pc:sldMkLst>
      </pc:sldChg>
      <pc:sldChg chg="modSp add mod">
        <pc:chgData name="Louise Mcdade" userId="a4dc38b4-704a-4ae1-9267-12cb15117ee8" providerId="ADAL" clId="{0C072316-5BBC-4B84-845B-46191FDD997C}" dt="2023-03-16T11:23:23.359" v="4533" actId="207"/>
        <pc:sldMkLst>
          <pc:docMk/>
          <pc:sldMk cId="2509101887" sldId="357"/>
        </pc:sldMkLst>
        <pc:spChg chg="mod">
          <ac:chgData name="Louise Mcdade" userId="a4dc38b4-704a-4ae1-9267-12cb15117ee8" providerId="ADAL" clId="{0C072316-5BBC-4B84-845B-46191FDD997C}" dt="2023-03-16T11:23:23.359" v="4533" actId="207"/>
          <ac:spMkLst>
            <pc:docMk/>
            <pc:sldMk cId="2509101887" sldId="357"/>
            <ac:spMk id="2" creationId="{00319620-6CCC-A34D-9D45-D6B57F800708}"/>
          </ac:spMkLst>
        </pc:spChg>
      </pc:sldChg>
      <pc:sldChg chg="new del">
        <pc:chgData name="Louise Mcdade" userId="a4dc38b4-704a-4ae1-9267-12cb15117ee8" providerId="ADAL" clId="{0C072316-5BBC-4B84-845B-46191FDD997C}" dt="2023-03-16T11:25:39.909" v="4537" actId="47"/>
        <pc:sldMkLst>
          <pc:docMk/>
          <pc:sldMk cId="2726791428" sldId="358"/>
        </pc:sldMkLst>
      </pc:sldChg>
      <pc:sldChg chg="modSp add mod">
        <pc:chgData name="Louise Mcdade" userId="a4dc38b4-704a-4ae1-9267-12cb15117ee8" providerId="ADAL" clId="{0C072316-5BBC-4B84-845B-46191FDD997C}" dt="2023-03-16T11:25:37.434" v="4536" actId="207"/>
        <pc:sldMkLst>
          <pc:docMk/>
          <pc:sldMk cId="2494049547" sldId="373"/>
        </pc:sldMkLst>
        <pc:spChg chg="mod">
          <ac:chgData name="Louise Mcdade" userId="a4dc38b4-704a-4ae1-9267-12cb15117ee8" providerId="ADAL" clId="{0C072316-5BBC-4B84-845B-46191FDD997C}" dt="2023-03-16T11:25:37.434" v="4536" actId="207"/>
          <ac:spMkLst>
            <pc:docMk/>
            <pc:sldMk cId="2494049547" sldId="373"/>
            <ac:spMk id="3" creationId="{01EB1D7F-284F-6F46-99FA-EBB8ED69D7EA}"/>
          </ac:spMkLst>
        </pc:spChg>
      </pc:sldChg>
    </pc:docChg>
  </pc:docChgLst>
  <pc:docChgLst>
    <pc:chgData name="Louise Mcdade" userId="a4dc38b4-704a-4ae1-9267-12cb15117ee8" providerId="ADAL" clId="{8E579DAE-26F4-4B2F-8E07-1EDB41F019B5}"/>
    <pc:docChg chg="custSel modSld">
      <pc:chgData name="Louise Mcdade" userId="a4dc38b4-704a-4ae1-9267-12cb15117ee8" providerId="ADAL" clId="{8E579DAE-26F4-4B2F-8E07-1EDB41F019B5}" dt="2023-06-16T16:45:24.806" v="1" actId="5793"/>
      <pc:docMkLst>
        <pc:docMk/>
      </pc:docMkLst>
      <pc:sldChg chg="modSp mod">
        <pc:chgData name="Louise Mcdade" userId="a4dc38b4-704a-4ae1-9267-12cb15117ee8" providerId="ADAL" clId="{8E579DAE-26F4-4B2F-8E07-1EDB41F019B5}" dt="2023-06-16T16:45:24.806" v="1" actId="5793"/>
        <pc:sldMkLst>
          <pc:docMk/>
          <pc:sldMk cId="2008149990" sldId="259"/>
        </pc:sldMkLst>
        <pc:spChg chg="mod">
          <ac:chgData name="Louise Mcdade" userId="a4dc38b4-704a-4ae1-9267-12cb15117ee8" providerId="ADAL" clId="{8E579DAE-26F4-4B2F-8E07-1EDB41F019B5}" dt="2023-06-16T16:45:24.806" v="1" actId="5793"/>
          <ac:spMkLst>
            <pc:docMk/>
            <pc:sldMk cId="2008149990" sldId="259"/>
            <ac:spMk id="5" creationId="{492FAE96-9229-A832-4C4A-14A86C2B6457}"/>
          </ac:spMkLst>
        </pc:spChg>
      </pc:sldChg>
      <pc:sldChg chg="modSp mod">
        <pc:chgData name="Louise Mcdade" userId="a4dc38b4-704a-4ae1-9267-12cb15117ee8" providerId="ADAL" clId="{8E579DAE-26F4-4B2F-8E07-1EDB41F019B5}" dt="2023-06-16T16:43:39.313" v="0" actId="313"/>
        <pc:sldMkLst>
          <pc:docMk/>
          <pc:sldMk cId="1873603007" sldId="261"/>
        </pc:sldMkLst>
        <pc:spChg chg="mod">
          <ac:chgData name="Louise Mcdade" userId="a4dc38b4-704a-4ae1-9267-12cb15117ee8" providerId="ADAL" clId="{8E579DAE-26F4-4B2F-8E07-1EDB41F019B5}" dt="2023-06-16T16:43:39.313" v="0" actId="313"/>
          <ac:spMkLst>
            <pc:docMk/>
            <pc:sldMk cId="1873603007" sldId="261"/>
            <ac:spMk id="4" creationId="{0F700B91-BC1D-81B2-E4C9-378465C5E2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EE800-7BD9-4524-BEF4-EE5D6CDF9EE2}" type="datetimeFigureOut">
              <a:rPr lang="en-GB" smtClean="0"/>
              <a:t>16/06/2023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432E99-7496-4A46-B48C-D2714159A651}" type="slidenum">
              <a:rPr lang="en-GB" smtClean="0"/>
              <a:t>‹#›</a:t>
            </a:fld>
            <a:endParaRPr lang="en-GB"/>
          </a:p>
        </p:txBody>
      </p:sp>
    </p:spTree>
    <p:extLst>
      <p:ext uri="{BB962C8B-B14F-4D97-AF65-F5344CB8AC3E}">
        <p14:creationId xmlns:p14="http://schemas.microsoft.com/office/powerpoint/2010/main" val="3046796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7</a:t>
            </a:fld>
            <a:endParaRPr lang="en-GB"/>
          </a:p>
        </p:txBody>
      </p:sp>
    </p:spTree>
    <p:extLst>
      <p:ext uri="{BB962C8B-B14F-4D97-AF65-F5344CB8AC3E}">
        <p14:creationId xmlns:p14="http://schemas.microsoft.com/office/powerpoint/2010/main" val="3691751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8</a:t>
            </a:fld>
            <a:endParaRPr lang="en-GB"/>
          </a:p>
        </p:txBody>
      </p:sp>
    </p:spTree>
    <p:extLst>
      <p:ext uri="{BB962C8B-B14F-4D97-AF65-F5344CB8AC3E}">
        <p14:creationId xmlns:p14="http://schemas.microsoft.com/office/powerpoint/2010/main" val="3127934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6D16C-49AF-580D-AEFF-3EC8B75EB2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965060-90CC-DAEF-496C-82167A1464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AF13A08-C7F1-F356-F6D3-9467AF194E53}"/>
              </a:ext>
            </a:extLst>
          </p:cNvPr>
          <p:cNvSpPr>
            <a:spLocks noGrp="1"/>
          </p:cNvSpPr>
          <p:nvPr>
            <p:ph type="dt" sz="half" idx="10"/>
          </p:nvPr>
        </p:nvSpPr>
        <p:spPr/>
        <p:txBody>
          <a:bodyPr/>
          <a:lstStyle/>
          <a:p>
            <a:fld id="{0A63FF8B-4814-46AD-A6C8-47E7BFCE5D89}" type="datetimeFigureOut">
              <a:rPr lang="en-GB" smtClean="0"/>
              <a:t>16/06/2023</a:t>
            </a:fld>
            <a:endParaRPr lang="en-GB"/>
          </a:p>
        </p:txBody>
      </p:sp>
      <p:sp>
        <p:nvSpPr>
          <p:cNvPr id="5" name="Footer Placeholder 4">
            <a:extLst>
              <a:ext uri="{FF2B5EF4-FFF2-40B4-BE49-F238E27FC236}">
                <a16:creationId xmlns:a16="http://schemas.microsoft.com/office/drawing/2014/main" id="{8FDA0E7D-3EC9-3132-682C-F756829770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AAC31D-6C2B-466C-0375-1E009B34D2F1}"/>
              </a:ext>
            </a:extLst>
          </p:cNvPr>
          <p:cNvSpPr>
            <a:spLocks noGrp="1"/>
          </p:cNvSpPr>
          <p:nvPr>
            <p:ph type="sldNum" sz="quarter" idx="12"/>
          </p:nvPr>
        </p:nvSpPr>
        <p:spPr/>
        <p:txBody>
          <a:bodyPr/>
          <a:lstStyle/>
          <a:p>
            <a:fld id="{602B48E3-4586-4192-9E70-77C74D22AC7E}" type="slidenum">
              <a:rPr lang="en-GB" smtClean="0"/>
              <a:t>‹#›</a:t>
            </a:fld>
            <a:endParaRPr lang="en-GB"/>
          </a:p>
        </p:txBody>
      </p:sp>
    </p:spTree>
    <p:extLst>
      <p:ext uri="{BB962C8B-B14F-4D97-AF65-F5344CB8AC3E}">
        <p14:creationId xmlns:p14="http://schemas.microsoft.com/office/powerpoint/2010/main" val="1851463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06845-F82A-710F-66F5-F5DD597158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2902CE-3761-5B6A-DB21-46028893F9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906EFE-FA4F-7865-D8ED-1295AC11104F}"/>
              </a:ext>
            </a:extLst>
          </p:cNvPr>
          <p:cNvSpPr>
            <a:spLocks noGrp="1"/>
          </p:cNvSpPr>
          <p:nvPr>
            <p:ph type="dt" sz="half" idx="10"/>
          </p:nvPr>
        </p:nvSpPr>
        <p:spPr/>
        <p:txBody>
          <a:bodyPr/>
          <a:lstStyle/>
          <a:p>
            <a:fld id="{0A63FF8B-4814-46AD-A6C8-47E7BFCE5D89}" type="datetimeFigureOut">
              <a:rPr lang="en-GB" smtClean="0"/>
              <a:t>16/06/2023</a:t>
            </a:fld>
            <a:endParaRPr lang="en-GB"/>
          </a:p>
        </p:txBody>
      </p:sp>
      <p:sp>
        <p:nvSpPr>
          <p:cNvPr id="5" name="Footer Placeholder 4">
            <a:extLst>
              <a:ext uri="{FF2B5EF4-FFF2-40B4-BE49-F238E27FC236}">
                <a16:creationId xmlns:a16="http://schemas.microsoft.com/office/drawing/2014/main" id="{895E838A-939B-56A7-5512-FD01888949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DFAA75-C04F-83AA-5430-FE73748157A1}"/>
              </a:ext>
            </a:extLst>
          </p:cNvPr>
          <p:cNvSpPr>
            <a:spLocks noGrp="1"/>
          </p:cNvSpPr>
          <p:nvPr>
            <p:ph type="sldNum" sz="quarter" idx="12"/>
          </p:nvPr>
        </p:nvSpPr>
        <p:spPr/>
        <p:txBody>
          <a:bodyPr/>
          <a:lstStyle/>
          <a:p>
            <a:fld id="{602B48E3-4586-4192-9E70-77C74D22AC7E}" type="slidenum">
              <a:rPr lang="en-GB" smtClean="0"/>
              <a:t>‹#›</a:t>
            </a:fld>
            <a:endParaRPr lang="en-GB"/>
          </a:p>
        </p:txBody>
      </p:sp>
    </p:spTree>
    <p:extLst>
      <p:ext uri="{BB962C8B-B14F-4D97-AF65-F5344CB8AC3E}">
        <p14:creationId xmlns:p14="http://schemas.microsoft.com/office/powerpoint/2010/main" val="2241883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840ECA-5B80-08AA-E413-18D3B4652F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B584B7-024E-9B7C-08F8-2E96DDDEC2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5F8359-4AD0-E056-21AB-FD650F803BF3}"/>
              </a:ext>
            </a:extLst>
          </p:cNvPr>
          <p:cNvSpPr>
            <a:spLocks noGrp="1"/>
          </p:cNvSpPr>
          <p:nvPr>
            <p:ph type="dt" sz="half" idx="10"/>
          </p:nvPr>
        </p:nvSpPr>
        <p:spPr/>
        <p:txBody>
          <a:bodyPr/>
          <a:lstStyle/>
          <a:p>
            <a:fld id="{0A63FF8B-4814-46AD-A6C8-47E7BFCE5D89}" type="datetimeFigureOut">
              <a:rPr lang="en-GB" smtClean="0"/>
              <a:t>16/06/2023</a:t>
            </a:fld>
            <a:endParaRPr lang="en-GB"/>
          </a:p>
        </p:txBody>
      </p:sp>
      <p:sp>
        <p:nvSpPr>
          <p:cNvPr id="5" name="Footer Placeholder 4">
            <a:extLst>
              <a:ext uri="{FF2B5EF4-FFF2-40B4-BE49-F238E27FC236}">
                <a16:creationId xmlns:a16="http://schemas.microsoft.com/office/drawing/2014/main" id="{F3B5800C-8BDD-0C6B-B366-3571AFAFAC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C509D6-FE8D-2F9C-0086-B61B09035111}"/>
              </a:ext>
            </a:extLst>
          </p:cNvPr>
          <p:cNvSpPr>
            <a:spLocks noGrp="1"/>
          </p:cNvSpPr>
          <p:nvPr>
            <p:ph type="sldNum" sz="quarter" idx="12"/>
          </p:nvPr>
        </p:nvSpPr>
        <p:spPr/>
        <p:txBody>
          <a:bodyPr/>
          <a:lstStyle/>
          <a:p>
            <a:fld id="{602B48E3-4586-4192-9E70-77C74D22AC7E}" type="slidenum">
              <a:rPr lang="en-GB" smtClean="0"/>
              <a:t>‹#›</a:t>
            </a:fld>
            <a:endParaRPr lang="en-GB"/>
          </a:p>
        </p:txBody>
      </p:sp>
    </p:spTree>
    <p:extLst>
      <p:ext uri="{BB962C8B-B14F-4D97-AF65-F5344CB8AC3E}">
        <p14:creationId xmlns:p14="http://schemas.microsoft.com/office/powerpoint/2010/main" val="2618788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rtlCol="0"/>
          <a:lstStyle/>
          <a:p>
            <a:pPr rtl="0"/>
            <a:fld id="{D33AD83D-9671-4762-AF03-9C719A9CD695}" type="datetime3">
              <a:rPr lang="en-GB" noProof="0" smtClean="0">
                <a:latin typeface="+mn-lt"/>
              </a:rPr>
              <a:t>16 June, 2023</a:t>
            </a:fld>
            <a:endParaRPr lang="en-GB" noProof="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9226262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n-US" noProof="0"/>
              <a:t>Click icon to add picture</a:t>
            </a:r>
            <a:endParaRPr lang="en-GB" noProof="0"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n-US" noProof="0"/>
              <a:t>Click icon to add picture</a:t>
            </a:r>
            <a:endParaRPr lang="en-GB" noProof="0"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n-US" noProof="0"/>
              <a:t>Click icon to add picture</a:t>
            </a:r>
            <a:endParaRPr lang="en-GB" noProof="0"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n-US" noProof="0"/>
              <a:t>Click icon to add picture</a:t>
            </a:r>
            <a:endParaRPr lang="en-GB" noProof="0"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rtlCol="0"/>
          <a:lstStyle/>
          <a:p>
            <a:pPr rtl="0"/>
            <a:fld id="{D21FA074-9295-430E-9633-F682F8C96958}" type="datetime3">
              <a:rPr lang="en-GB" noProof="0" smtClean="0">
                <a:latin typeface="+mn-lt"/>
              </a:rPr>
              <a:t>16 June, 2023</a:t>
            </a:fld>
            <a:endParaRPr lang="en-GB" noProof="0"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9539874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FEDB5-E5C2-9C6F-C8B3-FC1ABAD671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15854C-D81F-DAA4-9947-262B06ED46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97CACA-B54C-7588-BE0A-BBFF3F3BB9A8}"/>
              </a:ext>
            </a:extLst>
          </p:cNvPr>
          <p:cNvSpPr>
            <a:spLocks noGrp="1"/>
          </p:cNvSpPr>
          <p:nvPr>
            <p:ph type="dt" sz="half" idx="10"/>
          </p:nvPr>
        </p:nvSpPr>
        <p:spPr/>
        <p:txBody>
          <a:bodyPr/>
          <a:lstStyle/>
          <a:p>
            <a:fld id="{0A63FF8B-4814-46AD-A6C8-47E7BFCE5D89}" type="datetimeFigureOut">
              <a:rPr lang="en-GB" smtClean="0"/>
              <a:t>16/06/2023</a:t>
            </a:fld>
            <a:endParaRPr lang="en-GB"/>
          </a:p>
        </p:txBody>
      </p:sp>
      <p:sp>
        <p:nvSpPr>
          <p:cNvPr id="5" name="Footer Placeholder 4">
            <a:extLst>
              <a:ext uri="{FF2B5EF4-FFF2-40B4-BE49-F238E27FC236}">
                <a16:creationId xmlns:a16="http://schemas.microsoft.com/office/drawing/2014/main" id="{302043F6-3A25-3B31-EFE2-A6C217BC3D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9EF029-9AD4-2336-A26F-881B7C28AB05}"/>
              </a:ext>
            </a:extLst>
          </p:cNvPr>
          <p:cNvSpPr>
            <a:spLocks noGrp="1"/>
          </p:cNvSpPr>
          <p:nvPr>
            <p:ph type="sldNum" sz="quarter" idx="12"/>
          </p:nvPr>
        </p:nvSpPr>
        <p:spPr/>
        <p:txBody>
          <a:bodyPr/>
          <a:lstStyle/>
          <a:p>
            <a:fld id="{602B48E3-4586-4192-9E70-77C74D22AC7E}" type="slidenum">
              <a:rPr lang="en-GB" smtClean="0"/>
              <a:t>‹#›</a:t>
            </a:fld>
            <a:endParaRPr lang="en-GB"/>
          </a:p>
        </p:txBody>
      </p:sp>
    </p:spTree>
    <p:extLst>
      <p:ext uri="{BB962C8B-B14F-4D97-AF65-F5344CB8AC3E}">
        <p14:creationId xmlns:p14="http://schemas.microsoft.com/office/powerpoint/2010/main" val="1266916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16D07-B960-EFF0-7A21-6127B9A133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1F041C-761D-6F10-5690-ADCED65F00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1838A1-65AA-6403-1146-5DF1FE148EAF}"/>
              </a:ext>
            </a:extLst>
          </p:cNvPr>
          <p:cNvSpPr>
            <a:spLocks noGrp="1"/>
          </p:cNvSpPr>
          <p:nvPr>
            <p:ph type="dt" sz="half" idx="10"/>
          </p:nvPr>
        </p:nvSpPr>
        <p:spPr/>
        <p:txBody>
          <a:bodyPr/>
          <a:lstStyle/>
          <a:p>
            <a:fld id="{0A63FF8B-4814-46AD-A6C8-47E7BFCE5D89}" type="datetimeFigureOut">
              <a:rPr lang="en-GB" smtClean="0"/>
              <a:t>16/06/2023</a:t>
            </a:fld>
            <a:endParaRPr lang="en-GB"/>
          </a:p>
        </p:txBody>
      </p:sp>
      <p:sp>
        <p:nvSpPr>
          <p:cNvPr id="5" name="Footer Placeholder 4">
            <a:extLst>
              <a:ext uri="{FF2B5EF4-FFF2-40B4-BE49-F238E27FC236}">
                <a16:creationId xmlns:a16="http://schemas.microsoft.com/office/drawing/2014/main" id="{E031E497-D79B-B4BF-7E5E-3C5A397BC7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DBEC4C-515C-866F-63E5-8555DC07D459}"/>
              </a:ext>
            </a:extLst>
          </p:cNvPr>
          <p:cNvSpPr>
            <a:spLocks noGrp="1"/>
          </p:cNvSpPr>
          <p:nvPr>
            <p:ph type="sldNum" sz="quarter" idx="12"/>
          </p:nvPr>
        </p:nvSpPr>
        <p:spPr/>
        <p:txBody>
          <a:bodyPr/>
          <a:lstStyle/>
          <a:p>
            <a:fld id="{602B48E3-4586-4192-9E70-77C74D22AC7E}" type="slidenum">
              <a:rPr lang="en-GB" smtClean="0"/>
              <a:t>‹#›</a:t>
            </a:fld>
            <a:endParaRPr lang="en-GB"/>
          </a:p>
        </p:txBody>
      </p:sp>
    </p:spTree>
    <p:extLst>
      <p:ext uri="{BB962C8B-B14F-4D97-AF65-F5344CB8AC3E}">
        <p14:creationId xmlns:p14="http://schemas.microsoft.com/office/powerpoint/2010/main" val="1336021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5565-B809-B707-7B95-F0B51C5C83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5DBCE5-4671-8389-8BC3-DB67FE5786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76762C-5F06-A3F3-6C40-24ACDA89C7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7BD721-D4E5-27A5-5A40-B416D5B5E970}"/>
              </a:ext>
            </a:extLst>
          </p:cNvPr>
          <p:cNvSpPr>
            <a:spLocks noGrp="1"/>
          </p:cNvSpPr>
          <p:nvPr>
            <p:ph type="dt" sz="half" idx="10"/>
          </p:nvPr>
        </p:nvSpPr>
        <p:spPr/>
        <p:txBody>
          <a:bodyPr/>
          <a:lstStyle/>
          <a:p>
            <a:fld id="{0A63FF8B-4814-46AD-A6C8-47E7BFCE5D89}" type="datetimeFigureOut">
              <a:rPr lang="en-GB" smtClean="0"/>
              <a:t>16/06/2023</a:t>
            </a:fld>
            <a:endParaRPr lang="en-GB"/>
          </a:p>
        </p:txBody>
      </p:sp>
      <p:sp>
        <p:nvSpPr>
          <p:cNvPr id="6" name="Footer Placeholder 5">
            <a:extLst>
              <a:ext uri="{FF2B5EF4-FFF2-40B4-BE49-F238E27FC236}">
                <a16:creationId xmlns:a16="http://schemas.microsoft.com/office/drawing/2014/main" id="{113F8A0D-791B-54B1-2392-8D6038E8F0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DC2970-F5E2-C66F-A47A-C1F4C0E6C97C}"/>
              </a:ext>
            </a:extLst>
          </p:cNvPr>
          <p:cNvSpPr>
            <a:spLocks noGrp="1"/>
          </p:cNvSpPr>
          <p:nvPr>
            <p:ph type="sldNum" sz="quarter" idx="12"/>
          </p:nvPr>
        </p:nvSpPr>
        <p:spPr/>
        <p:txBody>
          <a:bodyPr/>
          <a:lstStyle/>
          <a:p>
            <a:fld id="{602B48E3-4586-4192-9E70-77C74D22AC7E}" type="slidenum">
              <a:rPr lang="en-GB" smtClean="0"/>
              <a:t>‹#›</a:t>
            </a:fld>
            <a:endParaRPr lang="en-GB"/>
          </a:p>
        </p:txBody>
      </p:sp>
    </p:spTree>
    <p:extLst>
      <p:ext uri="{BB962C8B-B14F-4D97-AF65-F5344CB8AC3E}">
        <p14:creationId xmlns:p14="http://schemas.microsoft.com/office/powerpoint/2010/main" val="3406446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BF3C0-AF59-9567-3701-C6C7EF91E1D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8B8EEC-82E3-E4AC-08B7-FD93A17191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7A41B5-650C-A440-13E3-EEE4E97635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04EEFA-FF7C-2D61-7397-3C439602E0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CF585F-6312-1B0B-BE85-EB008ECB53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F49BF3-8D46-F181-C567-3B392C0B7FD0}"/>
              </a:ext>
            </a:extLst>
          </p:cNvPr>
          <p:cNvSpPr>
            <a:spLocks noGrp="1"/>
          </p:cNvSpPr>
          <p:nvPr>
            <p:ph type="dt" sz="half" idx="10"/>
          </p:nvPr>
        </p:nvSpPr>
        <p:spPr/>
        <p:txBody>
          <a:bodyPr/>
          <a:lstStyle/>
          <a:p>
            <a:fld id="{0A63FF8B-4814-46AD-A6C8-47E7BFCE5D89}" type="datetimeFigureOut">
              <a:rPr lang="en-GB" smtClean="0"/>
              <a:t>16/06/2023</a:t>
            </a:fld>
            <a:endParaRPr lang="en-GB"/>
          </a:p>
        </p:txBody>
      </p:sp>
      <p:sp>
        <p:nvSpPr>
          <p:cNvPr id="8" name="Footer Placeholder 7">
            <a:extLst>
              <a:ext uri="{FF2B5EF4-FFF2-40B4-BE49-F238E27FC236}">
                <a16:creationId xmlns:a16="http://schemas.microsoft.com/office/drawing/2014/main" id="{59509308-1C63-BA74-7D90-AE56B285635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295AE3E-910C-44FA-324A-6B4B6500A2CC}"/>
              </a:ext>
            </a:extLst>
          </p:cNvPr>
          <p:cNvSpPr>
            <a:spLocks noGrp="1"/>
          </p:cNvSpPr>
          <p:nvPr>
            <p:ph type="sldNum" sz="quarter" idx="12"/>
          </p:nvPr>
        </p:nvSpPr>
        <p:spPr/>
        <p:txBody>
          <a:bodyPr/>
          <a:lstStyle/>
          <a:p>
            <a:fld id="{602B48E3-4586-4192-9E70-77C74D22AC7E}" type="slidenum">
              <a:rPr lang="en-GB" smtClean="0"/>
              <a:t>‹#›</a:t>
            </a:fld>
            <a:endParaRPr lang="en-GB"/>
          </a:p>
        </p:txBody>
      </p:sp>
    </p:spTree>
    <p:extLst>
      <p:ext uri="{BB962C8B-B14F-4D97-AF65-F5344CB8AC3E}">
        <p14:creationId xmlns:p14="http://schemas.microsoft.com/office/powerpoint/2010/main" val="4285240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B906-CC2F-D272-A2B9-6436A3B9E7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335DF3-C04C-BD04-D020-F74211E67530}"/>
              </a:ext>
            </a:extLst>
          </p:cNvPr>
          <p:cNvSpPr>
            <a:spLocks noGrp="1"/>
          </p:cNvSpPr>
          <p:nvPr>
            <p:ph type="dt" sz="half" idx="10"/>
          </p:nvPr>
        </p:nvSpPr>
        <p:spPr/>
        <p:txBody>
          <a:bodyPr/>
          <a:lstStyle/>
          <a:p>
            <a:fld id="{0A63FF8B-4814-46AD-A6C8-47E7BFCE5D89}" type="datetimeFigureOut">
              <a:rPr lang="en-GB" smtClean="0"/>
              <a:t>16/06/2023</a:t>
            </a:fld>
            <a:endParaRPr lang="en-GB"/>
          </a:p>
        </p:txBody>
      </p:sp>
      <p:sp>
        <p:nvSpPr>
          <p:cNvPr id="4" name="Footer Placeholder 3">
            <a:extLst>
              <a:ext uri="{FF2B5EF4-FFF2-40B4-BE49-F238E27FC236}">
                <a16:creationId xmlns:a16="http://schemas.microsoft.com/office/drawing/2014/main" id="{8398AF1A-DFF8-C858-A0BB-3CF6B780FA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1077BD9-F5B9-0223-D29F-5591EA3D3C2A}"/>
              </a:ext>
            </a:extLst>
          </p:cNvPr>
          <p:cNvSpPr>
            <a:spLocks noGrp="1"/>
          </p:cNvSpPr>
          <p:nvPr>
            <p:ph type="sldNum" sz="quarter" idx="12"/>
          </p:nvPr>
        </p:nvSpPr>
        <p:spPr/>
        <p:txBody>
          <a:bodyPr/>
          <a:lstStyle/>
          <a:p>
            <a:fld id="{602B48E3-4586-4192-9E70-77C74D22AC7E}" type="slidenum">
              <a:rPr lang="en-GB" smtClean="0"/>
              <a:t>‹#›</a:t>
            </a:fld>
            <a:endParaRPr lang="en-GB"/>
          </a:p>
        </p:txBody>
      </p:sp>
    </p:spTree>
    <p:extLst>
      <p:ext uri="{BB962C8B-B14F-4D97-AF65-F5344CB8AC3E}">
        <p14:creationId xmlns:p14="http://schemas.microsoft.com/office/powerpoint/2010/main" val="68225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D883C3-641E-24B1-943E-488561E8078E}"/>
              </a:ext>
            </a:extLst>
          </p:cNvPr>
          <p:cNvSpPr>
            <a:spLocks noGrp="1"/>
          </p:cNvSpPr>
          <p:nvPr>
            <p:ph type="dt" sz="half" idx="10"/>
          </p:nvPr>
        </p:nvSpPr>
        <p:spPr/>
        <p:txBody>
          <a:bodyPr/>
          <a:lstStyle/>
          <a:p>
            <a:fld id="{0A63FF8B-4814-46AD-A6C8-47E7BFCE5D89}" type="datetimeFigureOut">
              <a:rPr lang="en-GB" smtClean="0"/>
              <a:t>16/06/2023</a:t>
            </a:fld>
            <a:endParaRPr lang="en-GB"/>
          </a:p>
        </p:txBody>
      </p:sp>
      <p:sp>
        <p:nvSpPr>
          <p:cNvPr id="3" name="Footer Placeholder 2">
            <a:extLst>
              <a:ext uri="{FF2B5EF4-FFF2-40B4-BE49-F238E27FC236}">
                <a16:creationId xmlns:a16="http://schemas.microsoft.com/office/drawing/2014/main" id="{B3E91890-31D0-94EE-0E5C-3B1355FE519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3DAB6E-88B4-B0C4-035B-D82A82AADCA2}"/>
              </a:ext>
            </a:extLst>
          </p:cNvPr>
          <p:cNvSpPr>
            <a:spLocks noGrp="1"/>
          </p:cNvSpPr>
          <p:nvPr>
            <p:ph type="sldNum" sz="quarter" idx="12"/>
          </p:nvPr>
        </p:nvSpPr>
        <p:spPr/>
        <p:txBody>
          <a:bodyPr/>
          <a:lstStyle/>
          <a:p>
            <a:fld id="{602B48E3-4586-4192-9E70-77C74D22AC7E}" type="slidenum">
              <a:rPr lang="en-GB" smtClean="0"/>
              <a:t>‹#›</a:t>
            </a:fld>
            <a:endParaRPr lang="en-GB"/>
          </a:p>
        </p:txBody>
      </p:sp>
    </p:spTree>
    <p:extLst>
      <p:ext uri="{BB962C8B-B14F-4D97-AF65-F5344CB8AC3E}">
        <p14:creationId xmlns:p14="http://schemas.microsoft.com/office/powerpoint/2010/main" val="343476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03A2D-8144-DA85-D51C-C00A803872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13FDB0-925B-E908-5981-60A78B2F7B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49F042-0887-67D7-A9D1-A882F5F4E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A1A9CB-4593-90B2-CD4F-C8CE1C0A6855}"/>
              </a:ext>
            </a:extLst>
          </p:cNvPr>
          <p:cNvSpPr>
            <a:spLocks noGrp="1"/>
          </p:cNvSpPr>
          <p:nvPr>
            <p:ph type="dt" sz="half" idx="10"/>
          </p:nvPr>
        </p:nvSpPr>
        <p:spPr/>
        <p:txBody>
          <a:bodyPr/>
          <a:lstStyle/>
          <a:p>
            <a:fld id="{0A63FF8B-4814-46AD-A6C8-47E7BFCE5D89}" type="datetimeFigureOut">
              <a:rPr lang="en-GB" smtClean="0"/>
              <a:t>16/06/2023</a:t>
            </a:fld>
            <a:endParaRPr lang="en-GB"/>
          </a:p>
        </p:txBody>
      </p:sp>
      <p:sp>
        <p:nvSpPr>
          <p:cNvPr id="6" name="Footer Placeholder 5">
            <a:extLst>
              <a:ext uri="{FF2B5EF4-FFF2-40B4-BE49-F238E27FC236}">
                <a16:creationId xmlns:a16="http://schemas.microsoft.com/office/drawing/2014/main" id="{C13700A1-5C5A-CE9B-38E0-DE1A312B2B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C7C389-FA9A-B4FF-747F-67BDE8A8F96A}"/>
              </a:ext>
            </a:extLst>
          </p:cNvPr>
          <p:cNvSpPr>
            <a:spLocks noGrp="1"/>
          </p:cNvSpPr>
          <p:nvPr>
            <p:ph type="sldNum" sz="quarter" idx="12"/>
          </p:nvPr>
        </p:nvSpPr>
        <p:spPr/>
        <p:txBody>
          <a:bodyPr/>
          <a:lstStyle/>
          <a:p>
            <a:fld id="{602B48E3-4586-4192-9E70-77C74D22AC7E}" type="slidenum">
              <a:rPr lang="en-GB" smtClean="0"/>
              <a:t>‹#›</a:t>
            </a:fld>
            <a:endParaRPr lang="en-GB"/>
          </a:p>
        </p:txBody>
      </p:sp>
    </p:spTree>
    <p:extLst>
      <p:ext uri="{BB962C8B-B14F-4D97-AF65-F5344CB8AC3E}">
        <p14:creationId xmlns:p14="http://schemas.microsoft.com/office/powerpoint/2010/main" val="219173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B95D1-714F-EF95-631A-58A6F5766F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07CD83-0A1D-1B5D-F071-5A8A37AE25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989E8AB-C775-FF0F-95F8-8F774ACB6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1ABA30-2AF5-6E8B-F781-ECD8B006ABE7}"/>
              </a:ext>
            </a:extLst>
          </p:cNvPr>
          <p:cNvSpPr>
            <a:spLocks noGrp="1"/>
          </p:cNvSpPr>
          <p:nvPr>
            <p:ph type="dt" sz="half" idx="10"/>
          </p:nvPr>
        </p:nvSpPr>
        <p:spPr/>
        <p:txBody>
          <a:bodyPr/>
          <a:lstStyle/>
          <a:p>
            <a:fld id="{0A63FF8B-4814-46AD-A6C8-47E7BFCE5D89}" type="datetimeFigureOut">
              <a:rPr lang="en-GB" smtClean="0"/>
              <a:t>16/06/2023</a:t>
            </a:fld>
            <a:endParaRPr lang="en-GB"/>
          </a:p>
        </p:txBody>
      </p:sp>
      <p:sp>
        <p:nvSpPr>
          <p:cNvPr id="6" name="Footer Placeholder 5">
            <a:extLst>
              <a:ext uri="{FF2B5EF4-FFF2-40B4-BE49-F238E27FC236}">
                <a16:creationId xmlns:a16="http://schemas.microsoft.com/office/drawing/2014/main" id="{293BA0CD-19D6-46F6-F078-031DDFE2D8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7161AE-0269-1888-2CE4-F10FF0D6C174}"/>
              </a:ext>
            </a:extLst>
          </p:cNvPr>
          <p:cNvSpPr>
            <a:spLocks noGrp="1"/>
          </p:cNvSpPr>
          <p:nvPr>
            <p:ph type="sldNum" sz="quarter" idx="12"/>
          </p:nvPr>
        </p:nvSpPr>
        <p:spPr/>
        <p:txBody>
          <a:bodyPr/>
          <a:lstStyle/>
          <a:p>
            <a:fld id="{602B48E3-4586-4192-9E70-77C74D22AC7E}" type="slidenum">
              <a:rPr lang="en-GB" smtClean="0"/>
              <a:t>‹#›</a:t>
            </a:fld>
            <a:endParaRPr lang="en-GB"/>
          </a:p>
        </p:txBody>
      </p:sp>
    </p:spTree>
    <p:extLst>
      <p:ext uri="{BB962C8B-B14F-4D97-AF65-F5344CB8AC3E}">
        <p14:creationId xmlns:p14="http://schemas.microsoft.com/office/powerpoint/2010/main" val="192757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80EEA2-7689-7B0C-3333-75CEA5C2EE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D2B5B8-F629-804D-D525-38F2209909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D20A06-AF9D-2437-CAC3-CD0D9BFD0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3FF8B-4814-46AD-A6C8-47E7BFCE5D89}" type="datetimeFigureOut">
              <a:rPr lang="en-GB" smtClean="0"/>
              <a:t>16/06/2023</a:t>
            </a:fld>
            <a:endParaRPr lang="en-GB"/>
          </a:p>
        </p:txBody>
      </p:sp>
      <p:sp>
        <p:nvSpPr>
          <p:cNvPr id="5" name="Footer Placeholder 4">
            <a:extLst>
              <a:ext uri="{FF2B5EF4-FFF2-40B4-BE49-F238E27FC236}">
                <a16:creationId xmlns:a16="http://schemas.microsoft.com/office/drawing/2014/main" id="{5BF95777-9461-2169-7B94-7F9572A342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6985C00-40DE-C7EB-85BD-B400564BCC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B48E3-4586-4192-9E70-77C74D22AC7E}" type="slidenum">
              <a:rPr lang="en-GB" smtClean="0"/>
              <a:t>‹#›</a:t>
            </a:fld>
            <a:endParaRPr lang="en-GB"/>
          </a:p>
        </p:txBody>
      </p:sp>
    </p:spTree>
    <p:extLst>
      <p:ext uri="{BB962C8B-B14F-4D97-AF65-F5344CB8AC3E}">
        <p14:creationId xmlns:p14="http://schemas.microsoft.com/office/powerpoint/2010/main" val="4214082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9FF9D-521A-0A1F-D900-4E93A423F165}"/>
              </a:ext>
            </a:extLst>
          </p:cNvPr>
          <p:cNvSpPr>
            <a:spLocks noGrp="1"/>
          </p:cNvSpPr>
          <p:nvPr>
            <p:ph type="ctrTitle"/>
          </p:nvPr>
        </p:nvSpPr>
        <p:spPr>
          <a:xfrm>
            <a:off x="1102373" y="857034"/>
            <a:ext cx="9144000" cy="2387600"/>
          </a:xfrm>
        </p:spPr>
        <p:txBody>
          <a:bodyPr/>
          <a:lstStyle/>
          <a:p>
            <a:r>
              <a:rPr lang="en-GB" b="1" dirty="0">
                <a:solidFill>
                  <a:srgbClr val="0033CC"/>
                </a:solidFill>
              </a:rPr>
              <a:t>Progress Update</a:t>
            </a:r>
          </a:p>
        </p:txBody>
      </p:sp>
      <p:sp>
        <p:nvSpPr>
          <p:cNvPr id="3" name="Subtitle 2">
            <a:extLst>
              <a:ext uri="{FF2B5EF4-FFF2-40B4-BE49-F238E27FC236}">
                <a16:creationId xmlns:a16="http://schemas.microsoft.com/office/drawing/2014/main" id="{E642AB3D-FBA4-70B2-5F4D-B6CAE1532669}"/>
              </a:ext>
            </a:extLst>
          </p:cNvPr>
          <p:cNvSpPr>
            <a:spLocks noGrp="1"/>
          </p:cNvSpPr>
          <p:nvPr>
            <p:ph type="subTitle" idx="1"/>
          </p:nvPr>
        </p:nvSpPr>
        <p:spPr>
          <a:xfrm>
            <a:off x="1188098" y="3405991"/>
            <a:ext cx="9144000" cy="1655762"/>
          </a:xfrm>
        </p:spPr>
        <p:txBody>
          <a:bodyPr>
            <a:normAutofit/>
          </a:bodyPr>
          <a:lstStyle/>
          <a:p>
            <a:r>
              <a:rPr lang="en-GB" sz="4800" dirty="0">
                <a:solidFill>
                  <a:srgbClr val="C00000"/>
                </a:solidFill>
              </a:rPr>
              <a:t>January – mid March</a:t>
            </a:r>
          </a:p>
        </p:txBody>
      </p:sp>
      <p:pic>
        <p:nvPicPr>
          <p:cNvPr id="4" name="Picture 3" descr="A red sign with white text&#10;&#10;Description automatically generated with medium confidence">
            <a:extLst>
              <a:ext uri="{FF2B5EF4-FFF2-40B4-BE49-F238E27FC236}">
                <a16:creationId xmlns:a16="http://schemas.microsoft.com/office/drawing/2014/main" id="{2BE33F7E-B57C-7C78-A2A4-C17F9BAE7C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08506" y="5677761"/>
            <a:ext cx="4537134" cy="927016"/>
          </a:xfrm>
          <a:prstGeom prst="rect">
            <a:avLst/>
          </a:prstGeom>
          <a:noFill/>
          <a:ln>
            <a:noFill/>
          </a:ln>
        </p:spPr>
      </p:pic>
      <p:pic>
        <p:nvPicPr>
          <p:cNvPr id="6" name="Picture 5" descr="Logo&#10;&#10;Description automatically generated">
            <a:extLst>
              <a:ext uri="{FF2B5EF4-FFF2-40B4-BE49-F238E27FC236}">
                <a16:creationId xmlns:a16="http://schemas.microsoft.com/office/drawing/2014/main" id="{5CF2F296-07B4-788E-4F69-A24B8A598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17" y="233689"/>
            <a:ext cx="2077855" cy="1785611"/>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1A49318D-8D7A-5CB8-AC57-F101596A5FF1}"/>
              </a:ext>
            </a:extLst>
          </p:cNvPr>
          <p:cNvPicPr>
            <a:picLocks noChangeAspect="1"/>
          </p:cNvPicPr>
          <p:nvPr/>
        </p:nvPicPr>
        <p:blipFill rotWithShape="1">
          <a:blip r:embed="rId4">
            <a:extLst>
              <a:ext uri="{28A0092B-C50C-407E-A947-70E740481C1C}">
                <a14:useLocalDpi xmlns:a14="http://schemas.microsoft.com/office/drawing/2010/main" val="0"/>
              </a:ext>
            </a:extLst>
          </a:blip>
          <a:srcRect l="12019" t="41154" r="14213" b="39084"/>
          <a:stretch/>
        </p:blipFill>
        <p:spPr>
          <a:xfrm>
            <a:off x="2571749" y="348408"/>
            <a:ext cx="4657825" cy="1247776"/>
          </a:xfrm>
          <a:prstGeom prst="rect">
            <a:avLst/>
          </a:prstGeom>
        </p:spPr>
      </p:pic>
    </p:spTree>
    <p:extLst>
      <p:ext uri="{BB962C8B-B14F-4D97-AF65-F5344CB8AC3E}">
        <p14:creationId xmlns:p14="http://schemas.microsoft.com/office/powerpoint/2010/main" val="3957922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 text&#10;&#10;Description automatically generated">
            <a:extLst>
              <a:ext uri="{FF2B5EF4-FFF2-40B4-BE49-F238E27FC236}">
                <a16:creationId xmlns:a16="http://schemas.microsoft.com/office/drawing/2014/main" id="{61395E37-604F-BB6D-E3BD-3BBBBADC2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901" y="35809"/>
            <a:ext cx="4826699" cy="6822191"/>
          </a:xfrm>
          <a:prstGeom prst="rect">
            <a:avLst/>
          </a:prstGeom>
        </p:spPr>
      </p:pic>
    </p:spTree>
    <p:extLst>
      <p:ext uri="{BB962C8B-B14F-4D97-AF65-F5344CB8AC3E}">
        <p14:creationId xmlns:p14="http://schemas.microsoft.com/office/powerpoint/2010/main" val="3992116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11F3-0C67-7A0C-CF1F-C57BAB342C38}"/>
              </a:ext>
            </a:extLst>
          </p:cNvPr>
          <p:cNvSpPr>
            <a:spLocks noGrp="1"/>
          </p:cNvSpPr>
          <p:nvPr>
            <p:ph type="title"/>
          </p:nvPr>
        </p:nvSpPr>
        <p:spPr>
          <a:xfrm>
            <a:off x="838200" y="365126"/>
            <a:ext cx="10515600" cy="997144"/>
          </a:xfrm>
          <a:solidFill>
            <a:srgbClr val="0033CC"/>
          </a:solidFill>
        </p:spPr>
        <p:txBody>
          <a:bodyPr>
            <a:normAutofit/>
          </a:bodyPr>
          <a:lstStyle/>
          <a:p>
            <a:r>
              <a:rPr lang="en-GB" sz="4000" b="1" dirty="0">
                <a:solidFill>
                  <a:schemeClr val="bg1"/>
                </a:solidFill>
              </a:rPr>
              <a:t>Engagement with Young People and Parents </a:t>
            </a:r>
          </a:p>
        </p:txBody>
      </p:sp>
      <p:sp>
        <p:nvSpPr>
          <p:cNvPr id="4" name="TextBox 3">
            <a:extLst>
              <a:ext uri="{FF2B5EF4-FFF2-40B4-BE49-F238E27FC236}">
                <a16:creationId xmlns:a16="http://schemas.microsoft.com/office/drawing/2014/main" id="{1272B376-149F-80AF-9010-7FF779678F4B}"/>
              </a:ext>
            </a:extLst>
          </p:cNvPr>
          <p:cNvSpPr txBox="1"/>
          <p:nvPr/>
        </p:nvSpPr>
        <p:spPr>
          <a:xfrm>
            <a:off x="838200" y="1829888"/>
            <a:ext cx="10515600" cy="3785652"/>
          </a:xfrm>
          <a:prstGeom prst="rect">
            <a:avLst/>
          </a:prstGeom>
          <a:noFill/>
        </p:spPr>
        <p:txBody>
          <a:bodyPr wrap="square">
            <a:spAutoFit/>
          </a:bodyPr>
          <a:lstStyle/>
          <a:p>
            <a:pPr marL="285750" indent="-285750">
              <a:buFont typeface="Arial" panose="020B0604020202020204" pitchFamily="34" charset="0"/>
              <a:buChar char="•"/>
            </a:pPr>
            <a:r>
              <a:rPr lang="en-GB" sz="2400" dirty="0">
                <a:solidFill>
                  <a:srgbClr val="000000"/>
                </a:solidFill>
                <a:ea typeface="Calibri" panose="020F0502020204030204" pitchFamily="34" charset="0"/>
              </a:rPr>
              <a:t>53</a:t>
            </a:r>
            <a:r>
              <a:rPr lang="en-GB" sz="2400" dirty="0">
                <a:solidFill>
                  <a:srgbClr val="000000"/>
                </a:solidFill>
                <a:effectLst/>
                <a:ea typeface="Calibri" panose="020F0502020204030204" pitchFamily="34" charset="0"/>
              </a:rPr>
              <a:t> Parents attended a drop-in session at Firwood school.</a:t>
            </a:r>
            <a:r>
              <a:rPr lang="en-GB" sz="2400" dirty="0">
                <a:solidFill>
                  <a:srgbClr val="000000"/>
                </a:solidFill>
                <a:ea typeface="Calibri" panose="020F0502020204030204" pitchFamily="34" charset="0"/>
              </a:rPr>
              <a:t> 37 parents completed a Breaking Barriers questionnaire.</a:t>
            </a:r>
          </a:p>
          <a:p>
            <a:pPr marL="285750" indent="-285750">
              <a:buFont typeface="Arial" panose="020B0604020202020204" pitchFamily="34" charset="0"/>
              <a:buChar char="•"/>
            </a:pPr>
            <a:r>
              <a:rPr lang="en-GB" sz="2400" dirty="0">
                <a:solidFill>
                  <a:srgbClr val="000000"/>
                </a:solidFill>
                <a:effectLst/>
                <a:ea typeface="Calibri" panose="020F0502020204030204" pitchFamily="34" charset="0"/>
              </a:rPr>
              <a:t> Parents shared thoughts and expressed on-going concerns around opportunities outside of school</a:t>
            </a:r>
            <a:r>
              <a:rPr lang="en-GB" sz="2400" dirty="0">
                <a:solidFill>
                  <a:srgbClr val="000000"/>
                </a:solidFill>
                <a:ea typeface="Calibri" panose="020F0502020204030204" pitchFamily="34" charset="0"/>
              </a:rPr>
              <a:t>, opportunities to develop friendships outside school, opportunities for teenagers to gain independence, SEND specific mental health support, school holiday provision, social events.</a:t>
            </a:r>
          </a:p>
          <a:p>
            <a:pPr marL="285750" indent="-285750">
              <a:buFont typeface="Arial" panose="020B0604020202020204" pitchFamily="34" charset="0"/>
              <a:buChar char="•"/>
            </a:pPr>
            <a:r>
              <a:rPr lang="en-GB" sz="2400" dirty="0">
                <a:solidFill>
                  <a:srgbClr val="000000"/>
                </a:solidFill>
                <a:ea typeface="Calibri" panose="020F0502020204030204" pitchFamily="34" charset="0"/>
              </a:rPr>
              <a:t>Barriers identified by organisations to people accessing their offer:</a:t>
            </a:r>
            <a:endParaRPr lang="en-GB" sz="2400" dirty="0">
              <a:solidFill>
                <a:srgbClr val="000000"/>
              </a:solidFill>
              <a:effectLst/>
              <a:ea typeface="Calibri" panose="020F0502020204030204" pitchFamily="34" charset="0"/>
            </a:endParaRPr>
          </a:p>
          <a:p>
            <a:r>
              <a:rPr lang="en-GB" sz="2400" dirty="0">
                <a:solidFill>
                  <a:srgbClr val="000000"/>
                </a:solidFill>
                <a:effectLst/>
                <a:ea typeface="Calibri" panose="020F0502020204030204" pitchFamily="34" charset="0"/>
              </a:rPr>
              <a:t>	Transport</a:t>
            </a:r>
          </a:p>
          <a:p>
            <a:r>
              <a:rPr lang="en-GB" sz="2400" dirty="0">
                <a:solidFill>
                  <a:srgbClr val="000000"/>
                </a:solidFill>
                <a:effectLst/>
                <a:ea typeface="Calibri" panose="020F0502020204030204" pitchFamily="34" charset="0"/>
              </a:rPr>
              <a:t>	Finance </a:t>
            </a:r>
          </a:p>
          <a:p>
            <a:r>
              <a:rPr lang="en-GB" sz="2400" dirty="0">
                <a:solidFill>
                  <a:srgbClr val="000000"/>
                </a:solidFill>
                <a:effectLst/>
                <a:ea typeface="Calibri" panose="020F0502020204030204" pitchFamily="34" charset="0"/>
              </a:rPr>
              <a:t>	Trust </a:t>
            </a:r>
            <a:endParaRPr lang="en-GB" sz="2400" dirty="0">
              <a:solidFill>
                <a:srgbClr val="000000"/>
              </a:solidFill>
              <a:ea typeface="Calibri" panose="020F0502020204030204" pitchFamily="34" charset="0"/>
            </a:endParaRPr>
          </a:p>
        </p:txBody>
      </p:sp>
      <p:pic>
        <p:nvPicPr>
          <p:cNvPr id="5" name="Picture 4" descr="A red sign with white text&#10;&#10;Description automatically generated with medium confidence">
            <a:extLst>
              <a:ext uri="{FF2B5EF4-FFF2-40B4-BE49-F238E27FC236}">
                <a16:creationId xmlns:a16="http://schemas.microsoft.com/office/drawing/2014/main" id="{2207550C-725E-2827-58C9-525321970B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1881" y="5831452"/>
            <a:ext cx="4297719" cy="878099"/>
          </a:xfrm>
          <a:prstGeom prst="rect">
            <a:avLst/>
          </a:prstGeom>
          <a:noFill/>
          <a:ln>
            <a:noFill/>
          </a:ln>
        </p:spPr>
      </p:pic>
    </p:spTree>
    <p:extLst>
      <p:ext uri="{BB962C8B-B14F-4D97-AF65-F5344CB8AC3E}">
        <p14:creationId xmlns:p14="http://schemas.microsoft.com/office/powerpoint/2010/main" val="2143685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164A77-AE5D-64B7-4CD3-F9A81E038B4E}"/>
              </a:ext>
            </a:extLst>
          </p:cNvPr>
          <p:cNvSpPr txBox="1">
            <a:spLocks/>
          </p:cNvSpPr>
          <p:nvPr/>
        </p:nvSpPr>
        <p:spPr>
          <a:xfrm>
            <a:off x="418322" y="169183"/>
            <a:ext cx="10515600" cy="633250"/>
          </a:xfrm>
          <a:prstGeom prst="rect">
            <a:avLst/>
          </a:prstGeom>
          <a:solidFill>
            <a:srgbClr val="0033CC"/>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bg1"/>
                </a:solidFill>
              </a:rPr>
              <a:t>Mapping Progress</a:t>
            </a:r>
          </a:p>
        </p:txBody>
      </p:sp>
      <p:sp>
        <p:nvSpPr>
          <p:cNvPr id="5" name="TextBox 4">
            <a:extLst>
              <a:ext uri="{FF2B5EF4-FFF2-40B4-BE49-F238E27FC236}">
                <a16:creationId xmlns:a16="http://schemas.microsoft.com/office/drawing/2014/main" id="{492FAE96-9229-A832-4C4A-14A86C2B6457}"/>
              </a:ext>
            </a:extLst>
          </p:cNvPr>
          <p:cNvSpPr txBox="1"/>
          <p:nvPr/>
        </p:nvSpPr>
        <p:spPr>
          <a:xfrm>
            <a:off x="418322" y="802433"/>
            <a:ext cx="10744199" cy="6463308"/>
          </a:xfrm>
          <a:prstGeom prst="rect">
            <a:avLst/>
          </a:prstGeom>
          <a:noFill/>
        </p:spPr>
        <p:txBody>
          <a:bodyPr wrap="square" rtlCol="0">
            <a:spAutoFit/>
          </a:bodyPr>
          <a:lstStyle/>
          <a:p>
            <a:pPr marL="285750" indent="-285750">
              <a:buFont typeface="Arial" panose="020B0604020202020204" pitchFamily="34" charset="0"/>
              <a:buChar char="•"/>
            </a:pPr>
            <a:r>
              <a:rPr lang="en-GB" dirty="0"/>
              <a:t>Commissioned ‘</a:t>
            </a:r>
            <a:r>
              <a:rPr lang="en-GB" dirty="0" err="1"/>
              <a:t>Communicart</a:t>
            </a:r>
            <a:r>
              <a:rPr lang="en-GB" dirty="0"/>
              <a:t>’ to produce the evaluation report including a graphic overview of the mapping with drop points  - currently in the process of producing the draft, with a deadline for end of June.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Providers continuing to map the offer and meet with organisations to explore development opportunities, best practice and identify challenges and barriers.</a:t>
            </a:r>
          </a:p>
          <a:p>
            <a:endParaRPr lang="en-GB" dirty="0"/>
          </a:p>
          <a:p>
            <a:pPr marL="285750" indent="-285750">
              <a:buFont typeface="Arial" panose="020B0604020202020204" pitchFamily="34" charset="0"/>
              <a:buChar char="•"/>
            </a:pPr>
            <a:r>
              <a:rPr lang="en-GB" dirty="0"/>
              <a:t>Exploring online gaming opportunities include Spectrum Gaming and provision from Breaking Barriers who </a:t>
            </a:r>
            <a:r>
              <a:rPr lang="en-GB" dirty="0">
                <a:solidFill>
                  <a:srgbClr val="212121"/>
                </a:solidFill>
                <a:latin typeface="Calibri" panose="020F0502020204030204" pitchFamily="34" charset="0"/>
              </a:rPr>
              <a:t>have an online gaming offer managed by a member of staff, tends to</a:t>
            </a:r>
            <a:r>
              <a:rPr lang="en-GB" sz="1800" dirty="0">
                <a:solidFill>
                  <a:srgbClr val="212121"/>
                </a:solidFill>
                <a:effectLst/>
                <a:latin typeface="Calibri" panose="020F0502020204030204" pitchFamily="34" charset="0"/>
                <a:ea typeface="Times New Roman" panose="02020603050405020304" pitchFamily="18" charset="0"/>
              </a:rPr>
              <a:t> Minecraft but there is a big social element as they have a half an hour facetime before they start. </a:t>
            </a:r>
          </a:p>
          <a:p>
            <a:endParaRPr lang="en-GB" dirty="0">
              <a:solidFill>
                <a:srgbClr val="212121"/>
              </a:solidFill>
              <a:latin typeface="Calibri" panose="020F0502020204030204" pitchFamily="34" charset="0"/>
            </a:endParaRPr>
          </a:p>
          <a:p>
            <a:pPr marL="285750" indent="-285750">
              <a:buFont typeface="Arial" panose="020B0604020202020204" pitchFamily="34" charset="0"/>
              <a:buChar char="•"/>
            </a:pPr>
            <a:r>
              <a:rPr lang="en-GB" dirty="0" err="1">
                <a:solidFill>
                  <a:srgbClr val="212121"/>
                </a:solidFill>
                <a:latin typeface="Calibri" panose="020F0502020204030204" pitchFamily="34" charset="0"/>
              </a:rPr>
              <a:t>Lancs</a:t>
            </a:r>
            <a:r>
              <a:rPr lang="en-GB" dirty="0">
                <a:solidFill>
                  <a:srgbClr val="212121"/>
                </a:solidFill>
                <a:latin typeface="Calibri" panose="020F0502020204030204" pitchFamily="34" charset="0"/>
              </a:rPr>
              <a:t> FA – relaunched their PAN disability offer with the establishment of two new roles to support training and build capacity within teams.  From March relaunching their disability league matches.</a:t>
            </a:r>
            <a:r>
              <a:rPr lang="en-GB" sz="1800" dirty="0">
                <a:effectLst/>
                <a:latin typeface="Calibri" panose="020F0502020204030204" pitchFamily="34" charset="0"/>
                <a:ea typeface="Calibri" panose="020F0502020204030204" pitchFamily="34" charset="0"/>
              </a:rPr>
              <a:t> Also looking to launch a 5-11 years “Wildcat” provision specifically for SEND. </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Exploring further conversations with Lancashire Disability Cricket Club who are relaunching their offer and also have a soft ball squad.  Discussions taking place re potential to deliver within Bolton.</a:t>
            </a:r>
          </a:p>
          <a:p>
            <a:endParaRPr lang="en-GB" dirty="0"/>
          </a:p>
          <a:p>
            <a:pPr marL="342900" indent="-342900">
              <a:buFont typeface="Arial" panose="020B0604020202020204" pitchFamily="34" charset="0"/>
              <a:buChar char="•"/>
            </a:pPr>
            <a:r>
              <a:rPr lang="en-GB" sz="1800" dirty="0" err="1"/>
              <a:t>LadyBridge</a:t>
            </a:r>
            <a:r>
              <a:rPr lang="en-GB" sz="1800" dirty="0"/>
              <a:t> Community Centre run by the Ladybridge Residents Association. Offer spaces for individuals/business to rent, has preschool, yoga and Islamic groups. BB met with the Treasurer, the space consists of 3 halls, a full kitchen, both male and female toilet facilities, two car parks and step free access into the building.  Centre has great potential but requires a makeover and a new website to promote their offer.</a:t>
            </a:r>
          </a:p>
          <a:p>
            <a:endParaRPr lang="en-GB" dirty="0"/>
          </a:p>
          <a:p>
            <a:endParaRPr lang="en-GB" dirty="0"/>
          </a:p>
        </p:txBody>
      </p:sp>
      <p:pic>
        <p:nvPicPr>
          <p:cNvPr id="7" name="Picture 6" descr="A red sign with white text&#10;&#10;Description automatically generated with medium confidence">
            <a:extLst>
              <a:ext uri="{FF2B5EF4-FFF2-40B4-BE49-F238E27FC236}">
                <a16:creationId xmlns:a16="http://schemas.microsoft.com/office/drawing/2014/main" id="{9940B0D5-4EC4-4CC3-93CE-7229A1F1BA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7133" y="82761"/>
            <a:ext cx="3945293" cy="806093"/>
          </a:xfrm>
          <a:prstGeom prst="rect">
            <a:avLst/>
          </a:prstGeom>
          <a:noFill/>
          <a:ln>
            <a:noFill/>
          </a:ln>
        </p:spPr>
      </p:pic>
    </p:spTree>
    <p:extLst>
      <p:ext uri="{BB962C8B-B14F-4D97-AF65-F5344CB8AC3E}">
        <p14:creationId xmlns:p14="http://schemas.microsoft.com/office/powerpoint/2010/main" val="2008149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F8170-67E6-1DCE-79CD-F92D7DD128A5}"/>
              </a:ext>
            </a:extLst>
          </p:cNvPr>
          <p:cNvSpPr>
            <a:spLocks noGrp="1"/>
          </p:cNvSpPr>
          <p:nvPr>
            <p:ph type="title"/>
          </p:nvPr>
        </p:nvSpPr>
        <p:spPr>
          <a:xfrm>
            <a:off x="267478" y="68411"/>
            <a:ext cx="10515600" cy="882650"/>
          </a:xfrm>
          <a:solidFill>
            <a:srgbClr val="0033CC"/>
          </a:solidFill>
        </p:spPr>
        <p:txBody>
          <a:bodyPr>
            <a:normAutofit/>
          </a:bodyPr>
          <a:lstStyle/>
          <a:p>
            <a:r>
              <a:rPr lang="en-GB" sz="3600" b="1" dirty="0">
                <a:solidFill>
                  <a:schemeClr val="bg1"/>
                </a:solidFill>
              </a:rPr>
              <a:t>Ongoing Developmental Support</a:t>
            </a:r>
          </a:p>
        </p:txBody>
      </p:sp>
      <p:sp>
        <p:nvSpPr>
          <p:cNvPr id="4" name="TextBox 3">
            <a:extLst>
              <a:ext uri="{FF2B5EF4-FFF2-40B4-BE49-F238E27FC236}">
                <a16:creationId xmlns:a16="http://schemas.microsoft.com/office/drawing/2014/main" id="{70C2C75C-7B17-0E68-F44B-95924F4F4C18}"/>
              </a:ext>
            </a:extLst>
          </p:cNvPr>
          <p:cNvSpPr txBox="1"/>
          <p:nvPr/>
        </p:nvSpPr>
        <p:spPr>
          <a:xfrm>
            <a:off x="441454" y="1076182"/>
            <a:ext cx="10021467" cy="5016758"/>
          </a:xfrm>
          <a:prstGeom prst="rect">
            <a:avLst/>
          </a:prstGeom>
          <a:noFill/>
        </p:spPr>
        <p:txBody>
          <a:bodyPr wrap="square" rtlCol="0">
            <a:spAutoFit/>
          </a:bodyPr>
          <a:lstStyle/>
          <a:p>
            <a:endParaRPr lang="en-GB" sz="2000" dirty="0">
              <a:solidFill>
                <a:srgbClr val="000000"/>
              </a:solidFill>
              <a:effectLst/>
              <a:latin typeface="Arial" panose="020B0604020202020204" pitchFamily="34" charset="0"/>
              <a:ea typeface="Calibri" panose="020F0502020204030204" pitchFamily="34" charset="0"/>
            </a:endParaRPr>
          </a:p>
          <a:p>
            <a:pPr marL="342900" indent="-342900">
              <a:buFont typeface="Arial" panose="020B0604020202020204" pitchFamily="34" charset="0"/>
              <a:buChar char="•"/>
            </a:pPr>
            <a:r>
              <a:rPr lang="en-GB" sz="2000" dirty="0">
                <a:solidFill>
                  <a:srgbClr val="000000"/>
                </a:solidFill>
                <a:latin typeface="Calibri" panose="020F0502020204030204" pitchFamily="34" charset="0"/>
                <a:ea typeface="Calibri" panose="020F0502020204030204" pitchFamily="34" charset="0"/>
              </a:rPr>
              <a:t>T</a:t>
            </a:r>
            <a:r>
              <a:rPr lang="en-GB" sz="2000" dirty="0">
                <a:solidFill>
                  <a:srgbClr val="000000"/>
                </a:solidFill>
                <a:effectLst/>
                <a:latin typeface="Calibri" panose="020F0502020204030204" pitchFamily="34" charset="0"/>
                <a:ea typeface="Calibri" panose="020F0502020204030204" pitchFamily="34" charset="0"/>
              </a:rPr>
              <a:t>he Well in Farnworth run a range of sessions throughout the week in the heart of the community. BLGC offered to work alongside them to roll out the offer to engage younger children with SEND who’s parents might be using one of their other services. </a:t>
            </a:r>
            <a:endParaRPr lang="en-GB" sz="2000" dirty="0">
              <a:solidFill>
                <a:srgbClr val="000000"/>
              </a:solidFill>
              <a:effectLst/>
              <a:latin typeface="Arial" panose="020B0604020202020204" pitchFamily="34" charset="0"/>
              <a:ea typeface="Calibri" panose="020F0502020204030204" pitchFamily="34" charset="0"/>
            </a:endParaRPr>
          </a:p>
          <a:p>
            <a:endParaRPr lang="en-GB" sz="2000" dirty="0">
              <a:solidFill>
                <a:srgbClr val="000000"/>
              </a:solidFill>
              <a:effectLst/>
              <a:latin typeface="Arial" panose="020B0604020202020204" pitchFamily="34" charset="0"/>
              <a:ea typeface="Calibri" panose="020F0502020204030204" pitchFamily="34" charset="0"/>
            </a:endParaRPr>
          </a:p>
          <a:p>
            <a:pPr marL="342900" indent="-342900">
              <a:buFont typeface="Arial" panose="020B0604020202020204" pitchFamily="34" charset="0"/>
              <a:buChar char="•"/>
            </a:pPr>
            <a:r>
              <a:rPr lang="en-GB" sz="2000" dirty="0">
                <a:solidFill>
                  <a:srgbClr val="000000"/>
                </a:solidFill>
                <a:latin typeface="Calibri" panose="020F0502020204030204" pitchFamily="34" charset="0"/>
                <a:ea typeface="Calibri" panose="020F0502020204030204" pitchFamily="34" charset="0"/>
              </a:rPr>
              <a:t>Ongoing conversation </a:t>
            </a:r>
            <a:r>
              <a:rPr lang="en-GB" sz="2000" dirty="0">
                <a:solidFill>
                  <a:srgbClr val="000000"/>
                </a:solidFill>
                <a:effectLst/>
                <a:latin typeface="Calibri" panose="020F0502020204030204" pitchFamily="34" charset="0"/>
                <a:ea typeface="Calibri" panose="020F0502020204030204" pitchFamily="34" charset="0"/>
              </a:rPr>
              <a:t>with Bolton Trampoline </a:t>
            </a:r>
            <a:r>
              <a:rPr lang="en-GB" sz="2000" dirty="0">
                <a:solidFill>
                  <a:srgbClr val="000000"/>
                </a:solidFill>
                <a:latin typeface="Calibri" panose="020F0502020204030204" pitchFamily="34" charset="0"/>
                <a:ea typeface="Calibri" panose="020F0502020204030204" pitchFamily="34" charset="0"/>
              </a:rPr>
              <a:t>C</a:t>
            </a:r>
            <a:r>
              <a:rPr lang="en-GB" sz="2000" dirty="0">
                <a:solidFill>
                  <a:srgbClr val="000000"/>
                </a:solidFill>
                <a:effectLst/>
                <a:latin typeface="Calibri" panose="020F0502020204030204" pitchFamily="34" charset="0"/>
                <a:ea typeface="Calibri" panose="020F0502020204030204" pitchFamily="34" charset="0"/>
              </a:rPr>
              <a:t>lub who have made a positive start with their stay and play sessions. </a:t>
            </a:r>
            <a:r>
              <a:rPr lang="en-GB" sz="2000" dirty="0">
                <a:solidFill>
                  <a:srgbClr val="000000"/>
                </a:solidFill>
                <a:latin typeface="Calibri" panose="020F0502020204030204" pitchFamily="34" charset="0"/>
                <a:ea typeface="Calibri" panose="020F0502020204030204" pitchFamily="34" charset="0"/>
              </a:rPr>
              <a:t>S</a:t>
            </a:r>
            <a:r>
              <a:rPr lang="en-GB" sz="2000" dirty="0">
                <a:solidFill>
                  <a:srgbClr val="000000"/>
                </a:solidFill>
                <a:effectLst/>
                <a:latin typeface="Calibri" panose="020F0502020204030204" pitchFamily="34" charset="0"/>
                <a:ea typeface="Calibri" panose="020F0502020204030204" pitchFamily="34" charset="0"/>
              </a:rPr>
              <a:t>hared  examples of good practice from the A team provision in Leigh and passed on contact details for continued partnership working. The Sensory pack they have applied for will not only benefit the current members of the trampoline club who have SEND but will give the staff the confidence to roll this out wider, knowing they have a dedicated space to use should they need it.  </a:t>
            </a:r>
            <a:endParaRPr lang="en-GB" sz="2000" dirty="0">
              <a:solidFill>
                <a:srgbClr val="000000"/>
              </a:solidFill>
              <a:effectLst/>
              <a:latin typeface="Arial" panose="020B0604020202020204" pitchFamily="34" charset="0"/>
              <a:ea typeface="Calibri" panose="020F0502020204030204" pitchFamily="34" charset="0"/>
            </a:endParaRPr>
          </a:p>
          <a:p>
            <a:endParaRPr lang="en-GB" sz="2000" dirty="0">
              <a:solidFill>
                <a:srgbClr val="000000"/>
              </a:solidFill>
              <a:effectLst/>
              <a:latin typeface="Arial" panose="020B0604020202020204" pitchFamily="34" charset="0"/>
              <a:ea typeface="Calibri" panose="020F0502020204030204" pitchFamily="34" charset="0"/>
            </a:endParaRPr>
          </a:p>
          <a:p>
            <a:pPr marL="342900" indent="-342900">
              <a:buFont typeface="Arial" panose="020B0604020202020204" pitchFamily="34" charset="0"/>
              <a:buChar char="•"/>
            </a:pPr>
            <a:r>
              <a:rPr lang="en-GB" sz="2000" dirty="0">
                <a:solidFill>
                  <a:srgbClr val="000000"/>
                </a:solidFill>
                <a:effectLst/>
                <a:latin typeface="Calibri" panose="020F0502020204030204" pitchFamily="34" charset="0"/>
                <a:ea typeface="Calibri" panose="020F0502020204030204" pitchFamily="34" charset="0"/>
              </a:rPr>
              <a:t>Believe and Achieve. Consulted with the team about their SEED Funding application. Shared A team contact details for examples of good practice. </a:t>
            </a:r>
          </a:p>
          <a:p>
            <a:endParaRPr lang="en-GB" sz="2000" dirty="0">
              <a:latin typeface="Calibri" panose="020F0502020204030204" pitchFamily="34" charset="0"/>
              <a:ea typeface="Calibri" panose="020F0502020204030204" pitchFamily="34" charset="0"/>
            </a:endParaRPr>
          </a:p>
          <a:p>
            <a:endParaRPr lang="en-GB" sz="20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297481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AF22D-7464-9F0F-42BE-9EC1942F2A5D}"/>
              </a:ext>
            </a:extLst>
          </p:cNvPr>
          <p:cNvSpPr>
            <a:spLocks noGrp="1"/>
          </p:cNvSpPr>
          <p:nvPr>
            <p:ph type="title"/>
          </p:nvPr>
        </p:nvSpPr>
        <p:spPr>
          <a:xfrm>
            <a:off x="699795" y="219257"/>
            <a:ext cx="10515600" cy="885178"/>
          </a:xfrm>
          <a:solidFill>
            <a:srgbClr val="0033CC"/>
          </a:solidFill>
        </p:spPr>
        <p:txBody>
          <a:bodyPr>
            <a:normAutofit/>
          </a:bodyPr>
          <a:lstStyle/>
          <a:p>
            <a:r>
              <a:rPr lang="en-GB" sz="3200" b="1" dirty="0">
                <a:solidFill>
                  <a:schemeClr val="bg1"/>
                </a:solidFill>
              </a:rPr>
              <a:t>Ongoing Development Support  </a:t>
            </a:r>
          </a:p>
        </p:txBody>
      </p:sp>
      <p:sp>
        <p:nvSpPr>
          <p:cNvPr id="4" name="TextBox 3">
            <a:extLst>
              <a:ext uri="{FF2B5EF4-FFF2-40B4-BE49-F238E27FC236}">
                <a16:creationId xmlns:a16="http://schemas.microsoft.com/office/drawing/2014/main" id="{0F700B91-BC1D-81B2-E4C9-378465C5E27A}"/>
              </a:ext>
            </a:extLst>
          </p:cNvPr>
          <p:cNvSpPr txBox="1"/>
          <p:nvPr/>
        </p:nvSpPr>
        <p:spPr>
          <a:xfrm>
            <a:off x="550506" y="1394840"/>
            <a:ext cx="10954139" cy="4801314"/>
          </a:xfrm>
          <a:prstGeom prst="rect">
            <a:avLst/>
          </a:prstGeom>
          <a:noFill/>
        </p:spPr>
        <p:txBody>
          <a:bodyPr wrap="square">
            <a:spAutoFit/>
          </a:bodyPr>
          <a:lstStyle/>
          <a:p>
            <a:pPr marL="342900" indent="-342900">
              <a:buFont typeface="Arial" panose="020B0604020202020204" pitchFamily="34" charset="0"/>
              <a:buChar char="•"/>
            </a:pPr>
            <a:r>
              <a:rPr lang="en-GB" sz="2400" dirty="0">
                <a:solidFill>
                  <a:srgbClr val="000000"/>
                </a:solidFill>
                <a:latin typeface="Calibri" panose="020F0502020204030204" pitchFamily="34" charset="0"/>
                <a:ea typeface="Calibri" panose="020F0502020204030204" pitchFamily="34" charset="0"/>
              </a:rPr>
              <a:t>Ongoing conversations with </a:t>
            </a:r>
            <a:r>
              <a:rPr lang="en-GB" sz="2400" dirty="0" err="1">
                <a:solidFill>
                  <a:srgbClr val="000000"/>
                </a:solidFill>
                <a:latin typeface="Calibri" panose="020F0502020204030204" pitchFamily="34" charset="0"/>
                <a:ea typeface="Calibri" panose="020F0502020204030204" pitchFamily="34" charset="0"/>
              </a:rPr>
              <a:t>Rumworth</a:t>
            </a:r>
            <a:r>
              <a:rPr lang="en-GB" sz="2400" dirty="0">
                <a:solidFill>
                  <a:srgbClr val="000000"/>
                </a:solidFill>
                <a:latin typeface="Calibri" panose="020F0502020204030204" pitchFamily="34" charset="0"/>
                <a:ea typeface="Calibri" panose="020F0502020204030204" pitchFamily="34" charset="0"/>
              </a:rPr>
              <a:t> school re opening up to wider community and offer.</a:t>
            </a:r>
            <a:endParaRPr lang="en-GB" sz="2400" dirty="0">
              <a:solidFill>
                <a:srgbClr val="000000"/>
              </a:solidFill>
              <a:effectLst/>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GB" sz="2400" dirty="0">
                <a:solidFill>
                  <a:srgbClr val="000000"/>
                </a:solidFill>
                <a:latin typeface="Calibri" panose="020F0502020204030204" pitchFamily="34" charset="0"/>
                <a:ea typeface="Calibri" panose="020F0502020204030204" pitchFamily="34" charset="0"/>
              </a:rPr>
              <a:t>Disability Awareness and Positive Risk Management Training for Holiday Activity and Food Programme Providers  - ‘Happy Smiles’</a:t>
            </a:r>
          </a:p>
          <a:p>
            <a:pPr marL="342900" indent="-342900">
              <a:buFont typeface="Arial" panose="020B0604020202020204" pitchFamily="34" charset="0"/>
              <a:buChar char="•"/>
            </a:pPr>
            <a:r>
              <a:rPr lang="en-GB" sz="2400" dirty="0">
                <a:solidFill>
                  <a:srgbClr val="000000"/>
                </a:solidFill>
                <a:latin typeface="Calibri" panose="020F0502020204030204" pitchFamily="34" charset="0"/>
                <a:ea typeface="Calibri" panose="020F0502020204030204" pitchFamily="34" charset="0"/>
              </a:rPr>
              <a:t>Supporting </a:t>
            </a:r>
            <a:r>
              <a:rPr lang="en-GB" sz="2400" dirty="0" err="1">
                <a:solidFill>
                  <a:srgbClr val="000000"/>
                </a:solidFill>
                <a:latin typeface="Calibri" panose="020F0502020204030204" pitchFamily="34" charset="0"/>
                <a:ea typeface="Calibri" panose="020F0502020204030204" pitchFamily="34" charset="0"/>
              </a:rPr>
              <a:t>Rumworth</a:t>
            </a:r>
            <a:r>
              <a:rPr lang="en-GB" sz="2400" dirty="0">
                <a:solidFill>
                  <a:srgbClr val="000000"/>
                </a:solidFill>
                <a:latin typeface="Calibri" panose="020F0502020204030204" pitchFamily="34" charset="0"/>
                <a:ea typeface="Calibri" panose="020F0502020204030204" pitchFamily="34" charset="0"/>
              </a:rPr>
              <a:t> community centre to expand their offer </a:t>
            </a:r>
          </a:p>
          <a:p>
            <a:pPr marL="342900" indent="-342900">
              <a:buFont typeface="Arial" panose="020B0604020202020204" pitchFamily="34" charset="0"/>
              <a:buChar char="•"/>
            </a:pPr>
            <a:r>
              <a:rPr lang="en-GB" sz="2400" dirty="0">
                <a:solidFill>
                  <a:srgbClr val="000000"/>
                </a:solidFill>
                <a:latin typeface="Calibri" panose="020F0502020204030204" pitchFamily="34" charset="0"/>
                <a:ea typeface="Calibri" panose="020F0502020204030204" pitchFamily="34" charset="0"/>
              </a:rPr>
              <a:t>Supporting HAF providers to improve accessibility including further information on the HAF website about encouraging parents to have conversations about the needs of their child and the support required.</a:t>
            </a:r>
          </a:p>
          <a:p>
            <a:pPr marL="342900" indent="-342900">
              <a:buFont typeface="Arial" panose="020B0604020202020204" pitchFamily="34" charset="0"/>
              <a:buChar char="•"/>
            </a:pPr>
            <a:r>
              <a:rPr lang="en-GB" sz="2400" dirty="0">
                <a:solidFill>
                  <a:srgbClr val="000000"/>
                </a:solidFill>
                <a:latin typeface="Calibri" panose="020F0502020204030204" pitchFamily="34" charset="0"/>
                <a:ea typeface="Calibri" panose="020F0502020204030204" pitchFamily="34" charset="0"/>
              </a:rPr>
              <a:t>Met with Beyond Empower – exploring becoming members of Bolton Together and their offer to increase community inclusion.</a:t>
            </a:r>
          </a:p>
          <a:p>
            <a:pPr marL="342900" indent="-342900">
              <a:buFont typeface="Arial" panose="020B0604020202020204" pitchFamily="34" charset="0"/>
              <a:buChar char="•"/>
            </a:pPr>
            <a:r>
              <a:rPr lang="en-GB" sz="2400" dirty="0">
                <a:solidFill>
                  <a:srgbClr val="000000"/>
                </a:solidFill>
                <a:latin typeface="Calibri" panose="020F0502020204030204" pitchFamily="34" charset="0"/>
                <a:ea typeface="Calibri" panose="020F0502020204030204" pitchFamily="34" charset="0"/>
              </a:rPr>
              <a:t>Explore opportunities for young people to attend Bolton Wanderers matches independently with support from the Club.</a:t>
            </a:r>
          </a:p>
          <a:p>
            <a:pPr marL="342900" indent="-342900">
              <a:buFont typeface="Arial" panose="020B0604020202020204" pitchFamily="34" charset="0"/>
              <a:buChar char="•"/>
            </a:pPr>
            <a:endParaRPr lang="en-GB" sz="18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73603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2">
            <a:extLst>
              <a:ext uri="{FF2B5EF4-FFF2-40B4-BE49-F238E27FC236}">
                <a16:creationId xmlns:a16="http://schemas.microsoft.com/office/drawing/2014/main" id="{FAA25AD5-AE5C-35DB-EDA2-180DA9EC8CDF}"/>
              </a:ext>
            </a:extLst>
          </p:cNvPr>
          <p:cNvGraphicFramePr>
            <a:graphicFrameLocks/>
          </p:cNvGraphicFramePr>
          <p:nvPr>
            <p:extLst>
              <p:ext uri="{D42A27DB-BD31-4B8C-83A1-F6EECF244321}">
                <p14:modId xmlns:p14="http://schemas.microsoft.com/office/powerpoint/2010/main" val="2886528167"/>
              </p:ext>
            </p:extLst>
          </p:nvPr>
        </p:nvGraphicFramePr>
        <p:xfrm>
          <a:off x="933450" y="1176020"/>
          <a:ext cx="10287000" cy="5156200"/>
        </p:xfrm>
        <a:graphic>
          <a:graphicData uri="http://schemas.openxmlformats.org/drawingml/2006/table">
            <a:tbl>
              <a:tblPr firstRow="1" bandRow="1">
                <a:tableStyleId>{5C22544A-7EE6-4342-B048-85BDC9FD1C3A}</a:tableStyleId>
              </a:tblPr>
              <a:tblGrid>
                <a:gridCol w="5143500">
                  <a:extLst>
                    <a:ext uri="{9D8B030D-6E8A-4147-A177-3AD203B41FA5}">
                      <a16:colId xmlns:a16="http://schemas.microsoft.com/office/drawing/2014/main" val="2398517449"/>
                    </a:ext>
                  </a:extLst>
                </a:gridCol>
                <a:gridCol w="5143500">
                  <a:extLst>
                    <a:ext uri="{9D8B030D-6E8A-4147-A177-3AD203B41FA5}">
                      <a16:colId xmlns:a16="http://schemas.microsoft.com/office/drawing/2014/main" val="2543448295"/>
                    </a:ext>
                  </a:extLst>
                </a:gridCol>
              </a:tblGrid>
              <a:tr h="370840">
                <a:tc>
                  <a:txBody>
                    <a:bodyPr/>
                    <a:lstStyle/>
                    <a:p>
                      <a:r>
                        <a:rPr lang="en-GB" dirty="0"/>
                        <a:t>Bolton Local Offer</a:t>
                      </a:r>
                    </a:p>
                  </a:txBody>
                  <a:tcPr/>
                </a:tc>
                <a:tc>
                  <a:txBody>
                    <a:bodyPr/>
                    <a:lstStyle/>
                    <a:p>
                      <a:r>
                        <a:rPr lang="en-GB" dirty="0"/>
                        <a:t>Opposing Local Offers</a:t>
                      </a:r>
                    </a:p>
                  </a:txBody>
                  <a:tcPr/>
                </a:tc>
                <a:extLst>
                  <a:ext uri="{0D108BD9-81ED-4DB2-BD59-A6C34878D82A}">
                    <a16:rowId xmlns:a16="http://schemas.microsoft.com/office/drawing/2014/main" val="4277265392"/>
                  </a:ext>
                </a:extLst>
              </a:tr>
              <a:tr h="370840">
                <a:tc>
                  <a:txBody>
                    <a:bodyPr/>
                    <a:lstStyle/>
                    <a:p>
                      <a:r>
                        <a:rPr lang="en-GB" dirty="0"/>
                        <a:t>Clearly laid out and easy to use.</a:t>
                      </a:r>
                    </a:p>
                  </a:txBody>
                  <a:tcPr/>
                </a:tc>
                <a:tc>
                  <a:txBody>
                    <a:bodyPr/>
                    <a:lstStyle/>
                    <a:p>
                      <a:r>
                        <a:rPr lang="en-GB" dirty="0"/>
                        <a:t>Realistic timescale for constant state of improvement.</a:t>
                      </a:r>
                    </a:p>
                  </a:txBody>
                  <a:tcPr/>
                </a:tc>
                <a:extLst>
                  <a:ext uri="{0D108BD9-81ED-4DB2-BD59-A6C34878D82A}">
                    <a16:rowId xmlns:a16="http://schemas.microsoft.com/office/drawing/2014/main" val="2962191231"/>
                  </a:ext>
                </a:extLst>
              </a:tr>
              <a:tr h="370840">
                <a:tc>
                  <a:txBody>
                    <a:bodyPr/>
                    <a:lstStyle/>
                    <a:p>
                      <a:r>
                        <a:rPr lang="en-GB" dirty="0"/>
                        <a:t>Search bar almost unidentifiable at the bottom.</a:t>
                      </a:r>
                    </a:p>
                  </a:txBody>
                  <a:tcPr/>
                </a:tc>
                <a:tc>
                  <a:txBody>
                    <a:bodyPr/>
                    <a:lstStyle/>
                    <a:p>
                      <a:r>
                        <a:rPr lang="en-GB" dirty="0"/>
                        <a:t>Easy read EHC plans.</a:t>
                      </a:r>
                    </a:p>
                  </a:txBody>
                  <a:tcPr/>
                </a:tc>
                <a:extLst>
                  <a:ext uri="{0D108BD9-81ED-4DB2-BD59-A6C34878D82A}">
                    <a16:rowId xmlns:a16="http://schemas.microsoft.com/office/drawing/2014/main" val="2827012231"/>
                  </a:ext>
                </a:extLst>
              </a:tr>
              <a:tr h="370840">
                <a:tc>
                  <a:txBody>
                    <a:bodyPr/>
                    <a:lstStyle/>
                    <a:p>
                      <a:r>
                        <a:rPr lang="en-GB" dirty="0"/>
                        <a:t>Good links to Universal Credit and PIP.</a:t>
                      </a:r>
                    </a:p>
                  </a:txBody>
                  <a:tcPr/>
                </a:tc>
                <a:tc>
                  <a:txBody>
                    <a:bodyPr/>
                    <a:lstStyle/>
                    <a:p>
                      <a:r>
                        <a:rPr lang="en-GB" dirty="0"/>
                        <a:t>Clear separation of appropriate sections.</a:t>
                      </a:r>
                    </a:p>
                  </a:txBody>
                  <a:tcPr/>
                </a:tc>
                <a:extLst>
                  <a:ext uri="{0D108BD9-81ED-4DB2-BD59-A6C34878D82A}">
                    <a16:rowId xmlns:a16="http://schemas.microsoft.com/office/drawing/2014/main" val="3353039020"/>
                  </a:ext>
                </a:extLst>
              </a:tr>
              <a:tr h="370840">
                <a:tc>
                  <a:txBody>
                    <a:bodyPr/>
                    <a:lstStyle/>
                    <a:p>
                      <a:r>
                        <a:rPr lang="en-GB" dirty="0"/>
                        <a:t>Bare minimum information of Friends, Relationships and the Community.</a:t>
                      </a:r>
                    </a:p>
                  </a:txBody>
                  <a:tcPr/>
                </a:tc>
                <a:tc>
                  <a:txBody>
                    <a:bodyPr/>
                    <a:lstStyle/>
                    <a:p>
                      <a:r>
                        <a:rPr lang="en-GB" dirty="0"/>
                        <a:t>Key focus put on parents/families and support groups.</a:t>
                      </a:r>
                    </a:p>
                  </a:txBody>
                  <a:tcPr/>
                </a:tc>
                <a:extLst>
                  <a:ext uri="{0D108BD9-81ED-4DB2-BD59-A6C34878D82A}">
                    <a16:rowId xmlns:a16="http://schemas.microsoft.com/office/drawing/2014/main" val="750707228"/>
                  </a:ext>
                </a:extLst>
              </a:tr>
              <a:tr h="370840">
                <a:tc>
                  <a:txBody>
                    <a:bodyPr/>
                    <a:lstStyle/>
                    <a:p>
                      <a:r>
                        <a:rPr lang="en-GB" dirty="0"/>
                        <a:t>Links to housing support services are good.</a:t>
                      </a:r>
                    </a:p>
                  </a:txBody>
                  <a:tcPr/>
                </a:tc>
                <a:tc>
                  <a:txBody>
                    <a:bodyPr/>
                    <a:lstStyle/>
                    <a:p>
                      <a:r>
                        <a:rPr lang="en-GB" dirty="0"/>
                        <a:t>Clear focus on further education opportunities.</a:t>
                      </a:r>
                    </a:p>
                  </a:txBody>
                  <a:tcPr/>
                </a:tc>
                <a:extLst>
                  <a:ext uri="{0D108BD9-81ED-4DB2-BD59-A6C34878D82A}">
                    <a16:rowId xmlns:a16="http://schemas.microsoft.com/office/drawing/2014/main" val="2847907369"/>
                  </a:ext>
                </a:extLst>
              </a:tr>
              <a:tr h="370840">
                <a:tc>
                  <a:txBody>
                    <a:bodyPr/>
                    <a:lstStyle/>
                    <a:p>
                      <a:r>
                        <a:rPr lang="en-GB" dirty="0"/>
                        <a:t>No link to outside groups or resources other than those which are already easy to find on google.</a:t>
                      </a:r>
                    </a:p>
                  </a:txBody>
                  <a:tcPr/>
                </a:tc>
                <a:tc>
                  <a:txBody>
                    <a:bodyPr/>
                    <a:lstStyle/>
                    <a:p>
                      <a:r>
                        <a:rPr lang="en-GB" dirty="0"/>
                        <a:t>Up to date news on areas which may affect individuals.</a:t>
                      </a:r>
                    </a:p>
                  </a:txBody>
                  <a:tcPr/>
                </a:tc>
                <a:extLst>
                  <a:ext uri="{0D108BD9-81ED-4DB2-BD59-A6C34878D82A}">
                    <a16:rowId xmlns:a16="http://schemas.microsoft.com/office/drawing/2014/main" val="1375866413"/>
                  </a:ext>
                </a:extLst>
              </a:tr>
              <a:tr h="370840">
                <a:tc>
                  <a:txBody>
                    <a:bodyPr/>
                    <a:lstStyle/>
                    <a:p>
                      <a:r>
                        <a:rPr lang="en-GB" dirty="0"/>
                        <a:t>No opportunity for individuals who use the local offer to feedback on its performance.</a:t>
                      </a:r>
                    </a:p>
                  </a:txBody>
                  <a:tcPr/>
                </a:tc>
                <a:tc>
                  <a:txBody>
                    <a:bodyPr/>
                    <a:lstStyle/>
                    <a:p>
                      <a:r>
                        <a:rPr lang="en-GB" dirty="0"/>
                        <a:t>Ability to save favourite/relevant pieces of information.</a:t>
                      </a:r>
                    </a:p>
                  </a:txBody>
                  <a:tcPr/>
                </a:tc>
                <a:extLst>
                  <a:ext uri="{0D108BD9-81ED-4DB2-BD59-A6C34878D82A}">
                    <a16:rowId xmlns:a16="http://schemas.microsoft.com/office/drawing/2014/main" val="3456659898"/>
                  </a:ext>
                </a:extLst>
              </a:tr>
              <a:tr h="370840">
                <a:tc>
                  <a:txBody>
                    <a:bodyPr/>
                    <a:lstStyle/>
                    <a:p>
                      <a:endParaRPr lang="en-GB" dirty="0"/>
                    </a:p>
                  </a:txBody>
                  <a:tcPr/>
                </a:tc>
                <a:tc>
                  <a:txBody>
                    <a:bodyPr/>
                    <a:lstStyle/>
                    <a:p>
                      <a:r>
                        <a:rPr lang="en-GB" dirty="0"/>
                        <a:t>Review/feedback opportunities.</a:t>
                      </a:r>
                    </a:p>
                  </a:txBody>
                  <a:tcPr/>
                </a:tc>
                <a:extLst>
                  <a:ext uri="{0D108BD9-81ED-4DB2-BD59-A6C34878D82A}">
                    <a16:rowId xmlns:a16="http://schemas.microsoft.com/office/drawing/2014/main" val="626163933"/>
                  </a:ext>
                </a:extLst>
              </a:tr>
              <a:tr h="370840">
                <a:tc>
                  <a:txBody>
                    <a:bodyPr/>
                    <a:lstStyle/>
                    <a:p>
                      <a:endParaRPr lang="en-GB"/>
                    </a:p>
                  </a:txBody>
                  <a:tcPr/>
                </a:tc>
                <a:tc>
                  <a:txBody>
                    <a:bodyPr/>
                    <a:lstStyle/>
                    <a:p>
                      <a:r>
                        <a:rPr lang="en-GB" dirty="0"/>
                        <a:t>Focus on work opportunities in the local area.</a:t>
                      </a:r>
                    </a:p>
                  </a:txBody>
                  <a:tcPr/>
                </a:tc>
                <a:extLst>
                  <a:ext uri="{0D108BD9-81ED-4DB2-BD59-A6C34878D82A}">
                    <a16:rowId xmlns:a16="http://schemas.microsoft.com/office/drawing/2014/main" val="512710629"/>
                  </a:ext>
                </a:extLst>
              </a:tr>
              <a:tr h="370840">
                <a:tc>
                  <a:txBody>
                    <a:bodyPr/>
                    <a:lstStyle/>
                    <a:p>
                      <a:endParaRPr lang="en-GB" dirty="0"/>
                    </a:p>
                  </a:txBody>
                  <a:tcPr/>
                </a:tc>
                <a:tc>
                  <a:txBody>
                    <a:bodyPr/>
                    <a:lstStyle/>
                    <a:p>
                      <a:r>
                        <a:rPr lang="en-GB" dirty="0"/>
                        <a:t>Great access to outside sources.</a:t>
                      </a:r>
                    </a:p>
                  </a:txBody>
                  <a:tcPr/>
                </a:tc>
                <a:extLst>
                  <a:ext uri="{0D108BD9-81ED-4DB2-BD59-A6C34878D82A}">
                    <a16:rowId xmlns:a16="http://schemas.microsoft.com/office/drawing/2014/main" val="2098561594"/>
                  </a:ext>
                </a:extLst>
              </a:tr>
            </a:tbl>
          </a:graphicData>
        </a:graphic>
      </p:graphicFrame>
      <p:sp>
        <p:nvSpPr>
          <p:cNvPr id="3" name="Title 1">
            <a:extLst>
              <a:ext uri="{FF2B5EF4-FFF2-40B4-BE49-F238E27FC236}">
                <a16:creationId xmlns:a16="http://schemas.microsoft.com/office/drawing/2014/main" id="{22124563-12C1-C006-7414-D97A470D8786}"/>
              </a:ext>
            </a:extLst>
          </p:cNvPr>
          <p:cNvSpPr txBox="1">
            <a:spLocks/>
          </p:cNvSpPr>
          <p:nvPr/>
        </p:nvSpPr>
        <p:spPr>
          <a:xfrm>
            <a:off x="838200" y="318473"/>
            <a:ext cx="10515600" cy="595927"/>
          </a:xfrm>
          <a:prstGeom prst="rect">
            <a:avLst/>
          </a:prstGeom>
          <a:solidFill>
            <a:srgbClr val="0033CC"/>
          </a:solid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bg1"/>
                </a:solidFill>
              </a:rPr>
              <a:t>Comparison of Local Offers by Breaking Barriers </a:t>
            </a:r>
          </a:p>
        </p:txBody>
      </p:sp>
    </p:spTree>
    <p:extLst>
      <p:ext uri="{BB962C8B-B14F-4D97-AF65-F5344CB8AC3E}">
        <p14:creationId xmlns:p14="http://schemas.microsoft.com/office/powerpoint/2010/main" val="708584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9620-6CCC-A34D-9D45-D6B57F800708}"/>
              </a:ext>
            </a:extLst>
          </p:cNvPr>
          <p:cNvSpPr>
            <a:spLocks noGrp="1"/>
          </p:cNvSpPr>
          <p:nvPr>
            <p:ph type="title"/>
          </p:nvPr>
        </p:nvSpPr>
        <p:spPr>
          <a:xfrm>
            <a:off x="939162" y="1199776"/>
            <a:ext cx="6565781" cy="610863"/>
          </a:xfrm>
        </p:spPr>
        <p:txBody>
          <a:bodyPr rtlCol="0">
            <a:normAutofit fontScale="90000"/>
          </a:bodyPr>
          <a:lstStyle/>
          <a:p>
            <a:pPr rtl="0"/>
            <a:r>
              <a:rPr lang="en-GB" dirty="0">
                <a:solidFill>
                  <a:srgbClr val="0033CC"/>
                </a:solidFill>
              </a:rPr>
              <a:t>Parental Interview – How Do You Find The Local Offer</a:t>
            </a:r>
          </a:p>
        </p:txBody>
      </p:sp>
      <p:sp>
        <p:nvSpPr>
          <p:cNvPr id="4" name="Text Placeholder 3">
            <a:extLst>
              <a:ext uri="{FF2B5EF4-FFF2-40B4-BE49-F238E27FC236}">
                <a16:creationId xmlns:a16="http://schemas.microsoft.com/office/drawing/2014/main" id="{86655189-E7B2-3A4A-99EE-997592791F7D}"/>
              </a:ext>
            </a:extLst>
          </p:cNvPr>
          <p:cNvSpPr>
            <a:spLocks noGrp="1"/>
          </p:cNvSpPr>
          <p:nvPr>
            <p:ph type="body" sz="quarter" idx="11"/>
          </p:nvPr>
        </p:nvSpPr>
        <p:spPr>
          <a:xfrm>
            <a:off x="1296955" y="1840033"/>
            <a:ext cx="2133600" cy="205837"/>
          </a:xfrm>
        </p:spPr>
        <p:txBody>
          <a:bodyPr rtlCol="0"/>
          <a:lstStyle/>
          <a:p>
            <a:pPr rtl="0"/>
            <a:r>
              <a:rPr lang="en-GB" dirty="0"/>
              <a:t>Parent/Volunteer for Bolton IAS and BPCC</a:t>
            </a:r>
          </a:p>
        </p:txBody>
      </p:sp>
      <p:sp>
        <p:nvSpPr>
          <p:cNvPr id="3" name="Text Placeholder 2">
            <a:extLst>
              <a:ext uri="{FF2B5EF4-FFF2-40B4-BE49-F238E27FC236}">
                <a16:creationId xmlns:a16="http://schemas.microsoft.com/office/drawing/2014/main" id="{6873C602-BA59-1744-B258-B489E00A3E14}"/>
              </a:ext>
            </a:extLst>
          </p:cNvPr>
          <p:cNvSpPr>
            <a:spLocks noGrp="1"/>
          </p:cNvSpPr>
          <p:nvPr>
            <p:ph type="body" sz="quarter" idx="12"/>
          </p:nvPr>
        </p:nvSpPr>
        <p:spPr>
          <a:xfrm>
            <a:off x="1296955" y="2316867"/>
            <a:ext cx="2133600" cy="369332"/>
          </a:xfrm>
        </p:spPr>
        <p:txBody>
          <a:bodyPr rtlCol="0"/>
          <a:lstStyle/>
          <a:p>
            <a:pPr marL="285750" indent="-285750" rtl="0">
              <a:buFont typeface="Wingdings" panose="05000000000000000000" pitchFamily="2" charset="2"/>
              <a:buChar char="Ø"/>
            </a:pPr>
            <a:r>
              <a:rPr lang="en-GB" sz="1100" dirty="0"/>
              <a:t>No Back Button </a:t>
            </a:r>
          </a:p>
          <a:p>
            <a:pPr marL="285750" indent="-285750" rtl="0">
              <a:buFont typeface="Wingdings" panose="05000000000000000000" pitchFamily="2" charset="2"/>
              <a:buChar char="Ø"/>
            </a:pPr>
            <a:r>
              <a:rPr lang="en-GB" sz="1100" dirty="0"/>
              <a:t>Where’s the search bar?</a:t>
            </a:r>
          </a:p>
          <a:p>
            <a:pPr marL="285750" indent="-285750" rtl="0">
              <a:buFont typeface="Wingdings" panose="05000000000000000000" pitchFamily="2" charset="2"/>
              <a:buChar char="Ø"/>
            </a:pPr>
            <a:r>
              <a:rPr lang="en-GB" sz="1100" dirty="0"/>
              <a:t>Abbreviations with no explanations</a:t>
            </a:r>
          </a:p>
          <a:p>
            <a:pPr marL="285750" indent="-285750" rtl="0">
              <a:buFont typeface="Wingdings" panose="05000000000000000000" pitchFamily="2" charset="2"/>
              <a:buChar char="Ø"/>
            </a:pPr>
            <a:r>
              <a:rPr lang="en-GB" sz="1100" dirty="0"/>
              <a:t>Cannot locate forms</a:t>
            </a:r>
          </a:p>
          <a:p>
            <a:pPr marL="285750" indent="-285750" rtl="0">
              <a:buFont typeface="Wingdings" panose="05000000000000000000" pitchFamily="2" charset="2"/>
              <a:buChar char="Ø"/>
            </a:pPr>
            <a:r>
              <a:rPr lang="en-GB" sz="1100" dirty="0"/>
              <a:t>Further actions for support after diagnosis?</a:t>
            </a:r>
          </a:p>
        </p:txBody>
      </p:sp>
      <p:sp>
        <p:nvSpPr>
          <p:cNvPr id="6" name="Text Placeholder 5">
            <a:extLst>
              <a:ext uri="{FF2B5EF4-FFF2-40B4-BE49-F238E27FC236}">
                <a16:creationId xmlns:a16="http://schemas.microsoft.com/office/drawing/2014/main" id="{8D4284CF-DF13-E947-ADA5-0FD9AAC03C23}"/>
              </a:ext>
            </a:extLst>
          </p:cNvPr>
          <p:cNvSpPr>
            <a:spLocks noGrp="1"/>
          </p:cNvSpPr>
          <p:nvPr>
            <p:ph type="body" sz="quarter" idx="31"/>
          </p:nvPr>
        </p:nvSpPr>
        <p:spPr>
          <a:xfrm>
            <a:off x="3776501" y="4023872"/>
            <a:ext cx="2133600" cy="205837"/>
          </a:xfrm>
        </p:spPr>
        <p:txBody>
          <a:bodyPr rtlCol="0"/>
          <a:lstStyle/>
          <a:p>
            <a:pPr rtl="0"/>
            <a:r>
              <a:rPr lang="en-GB" dirty="0"/>
              <a:t>Parent/Worker at Firwood	</a:t>
            </a:r>
          </a:p>
        </p:txBody>
      </p:sp>
      <p:sp>
        <p:nvSpPr>
          <p:cNvPr id="5" name="Text Placeholder 4">
            <a:extLst>
              <a:ext uri="{FF2B5EF4-FFF2-40B4-BE49-F238E27FC236}">
                <a16:creationId xmlns:a16="http://schemas.microsoft.com/office/drawing/2014/main" id="{FA4FEC49-A0F0-FB4E-9A87-B2EF11364721}"/>
              </a:ext>
            </a:extLst>
          </p:cNvPr>
          <p:cNvSpPr>
            <a:spLocks noGrp="1"/>
          </p:cNvSpPr>
          <p:nvPr>
            <p:ph type="body" sz="quarter" idx="30"/>
          </p:nvPr>
        </p:nvSpPr>
        <p:spPr>
          <a:xfrm>
            <a:off x="3776501" y="4538413"/>
            <a:ext cx="2133600" cy="369332"/>
          </a:xfrm>
        </p:spPr>
        <p:txBody>
          <a:bodyPr rtlCol="0"/>
          <a:lstStyle/>
          <a:p>
            <a:pPr marL="285750" indent="-285750" rtl="0">
              <a:buFont typeface="Wingdings" panose="05000000000000000000" pitchFamily="2" charset="2"/>
              <a:buChar char="Ø"/>
            </a:pPr>
            <a:r>
              <a:rPr lang="en-GB" sz="1100" dirty="0"/>
              <a:t>No answer to hypothetical ‘what ifs?’</a:t>
            </a:r>
          </a:p>
          <a:p>
            <a:pPr marL="285750" indent="-285750" rtl="0">
              <a:buFont typeface="Wingdings" panose="05000000000000000000" pitchFamily="2" charset="2"/>
              <a:buChar char="Ø"/>
            </a:pPr>
            <a:r>
              <a:rPr lang="en-GB" sz="1100" dirty="0"/>
              <a:t>No cover of DLA forms or any support services.</a:t>
            </a:r>
          </a:p>
          <a:p>
            <a:pPr marL="285750" indent="-285750" rtl="0">
              <a:buFont typeface="Wingdings" panose="05000000000000000000" pitchFamily="2" charset="2"/>
              <a:buChar char="Ø"/>
            </a:pPr>
            <a:r>
              <a:rPr lang="en-GB" sz="1100" dirty="0"/>
              <a:t>Why should you have to ring to receive help?</a:t>
            </a:r>
          </a:p>
          <a:p>
            <a:pPr marL="285750" indent="-285750" rtl="0">
              <a:buFont typeface="Wingdings" panose="05000000000000000000" pitchFamily="2" charset="2"/>
              <a:buChar char="Ø"/>
            </a:pPr>
            <a:r>
              <a:rPr lang="en-GB" sz="1100" dirty="0"/>
              <a:t>Not enough provisions</a:t>
            </a:r>
            <a:r>
              <a:rPr lang="en-GB" dirty="0"/>
              <a:t>.</a:t>
            </a:r>
          </a:p>
          <a:p>
            <a:pPr rtl="0"/>
            <a:endParaRPr lang="en-GB" dirty="0"/>
          </a:p>
        </p:txBody>
      </p:sp>
      <p:sp>
        <p:nvSpPr>
          <p:cNvPr id="10" name="Text Placeholder 9">
            <a:extLst>
              <a:ext uri="{FF2B5EF4-FFF2-40B4-BE49-F238E27FC236}">
                <a16:creationId xmlns:a16="http://schemas.microsoft.com/office/drawing/2014/main" id="{9C396C20-F6DF-C940-BE16-6E008BFF9CB9}"/>
              </a:ext>
            </a:extLst>
          </p:cNvPr>
          <p:cNvSpPr>
            <a:spLocks noGrp="1"/>
          </p:cNvSpPr>
          <p:nvPr>
            <p:ph type="body" sz="quarter" idx="35"/>
          </p:nvPr>
        </p:nvSpPr>
        <p:spPr>
          <a:xfrm>
            <a:off x="6438143" y="1199776"/>
            <a:ext cx="2133600" cy="205837"/>
          </a:xfrm>
        </p:spPr>
        <p:txBody>
          <a:bodyPr rtlCol="0"/>
          <a:lstStyle/>
          <a:p>
            <a:pPr rtl="0"/>
            <a:r>
              <a:rPr lang="en-GB" dirty="0"/>
              <a:t>Parent/</a:t>
            </a:r>
            <a:r>
              <a:rPr lang="en-GB" dirty="0" err="1"/>
              <a:t>Rumworth</a:t>
            </a:r>
            <a:r>
              <a:rPr lang="en-GB" dirty="0"/>
              <a:t> and </a:t>
            </a:r>
            <a:r>
              <a:rPr lang="en-GB" dirty="0" err="1"/>
              <a:t>Lifebridge</a:t>
            </a:r>
            <a:r>
              <a:rPr lang="en-GB" dirty="0"/>
              <a:t>	</a:t>
            </a:r>
          </a:p>
        </p:txBody>
      </p:sp>
      <p:sp>
        <p:nvSpPr>
          <p:cNvPr id="9" name="Text Placeholder 8">
            <a:extLst>
              <a:ext uri="{FF2B5EF4-FFF2-40B4-BE49-F238E27FC236}">
                <a16:creationId xmlns:a16="http://schemas.microsoft.com/office/drawing/2014/main" id="{55F2A68F-70C1-7F46-9A1C-586701744F58}"/>
              </a:ext>
            </a:extLst>
          </p:cNvPr>
          <p:cNvSpPr>
            <a:spLocks noGrp="1"/>
          </p:cNvSpPr>
          <p:nvPr>
            <p:ph type="body" sz="quarter" idx="34"/>
          </p:nvPr>
        </p:nvSpPr>
        <p:spPr>
          <a:xfrm>
            <a:off x="6438143" y="1758285"/>
            <a:ext cx="2133600" cy="369332"/>
          </a:xfrm>
        </p:spPr>
        <p:txBody>
          <a:bodyPr rtlCol="0"/>
          <a:lstStyle/>
          <a:p>
            <a:pPr marL="171450" indent="-171450" rtl="0">
              <a:buFont typeface="Wingdings" panose="05000000000000000000" pitchFamily="2" charset="2"/>
              <a:buChar char="Ø"/>
            </a:pPr>
            <a:r>
              <a:rPr lang="en-GB" sz="1100" dirty="0"/>
              <a:t>EHCP Assistance not available.</a:t>
            </a:r>
          </a:p>
          <a:p>
            <a:pPr marL="171450" indent="-171450" rtl="0">
              <a:buFont typeface="Wingdings" panose="05000000000000000000" pitchFamily="2" charset="2"/>
              <a:buChar char="Ø"/>
            </a:pPr>
            <a:r>
              <a:rPr lang="en-GB" sz="1100" dirty="0"/>
              <a:t>Adult groups? Where?</a:t>
            </a:r>
          </a:p>
          <a:p>
            <a:pPr marL="171450" indent="-171450" rtl="0">
              <a:buFont typeface="Wingdings" panose="05000000000000000000" pitchFamily="2" charset="2"/>
              <a:buChar char="Ø"/>
            </a:pPr>
            <a:r>
              <a:rPr lang="en-GB" sz="1100" dirty="0"/>
              <a:t>No help for people who feel ‘lost’</a:t>
            </a:r>
          </a:p>
          <a:p>
            <a:pPr marL="171450" indent="-171450" rtl="0">
              <a:buFont typeface="Wingdings" panose="05000000000000000000" pitchFamily="2" charset="2"/>
              <a:buChar char="Ø"/>
            </a:pPr>
            <a:r>
              <a:rPr lang="en-GB" sz="1100" dirty="0"/>
              <a:t>Speech and language accessibility could be improved</a:t>
            </a:r>
          </a:p>
          <a:p>
            <a:pPr marL="171450" indent="-171450" rtl="0">
              <a:buFont typeface="Wingdings" panose="05000000000000000000" pitchFamily="2" charset="2"/>
              <a:buChar char="Ø"/>
            </a:pPr>
            <a:r>
              <a:rPr lang="en-GB" sz="1100" dirty="0"/>
              <a:t>Independent living could be improved</a:t>
            </a:r>
          </a:p>
          <a:p>
            <a:pPr marL="171450" indent="-171450" rtl="0">
              <a:buFont typeface="Wingdings" panose="05000000000000000000" pitchFamily="2" charset="2"/>
              <a:buChar char="Ø"/>
            </a:pPr>
            <a:r>
              <a:rPr lang="en-GB" sz="1100" dirty="0"/>
              <a:t>Social worker assessments can be intimidating – help would be nice</a:t>
            </a:r>
          </a:p>
        </p:txBody>
      </p:sp>
      <p:sp>
        <p:nvSpPr>
          <p:cNvPr id="8" name="Text Placeholder 7">
            <a:extLst>
              <a:ext uri="{FF2B5EF4-FFF2-40B4-BE49-F238E27FC236}">
                <a16:creationId xmlns:a16="http://schemas.microsoft.com/office/drawing/2014/main" id="{58554997-3B04-634C-A36E-69B03113315A}"/>
              </a:ext>
            </a:extLst>
          </p:cNvPr>
          <p:cNvSpPr>
            <a:spLocks noGrp="1"/>
          </p:cNvSpPr>
          <p:nvPr>
            <p:ph type="body" sz="quarter" idx="33"/>
          </p:nvPr>
        </p:nvSpPr>
        <p:spPr>
          <a:xfrm>
            <a:off x="9001711" y="4023872"/>
            <a:ext cx="2133600" cy="205837"/>
          </a:xfrm>
        </p:spPr>
        <p:txBody>
          <a:bodyPr rtlCol="0"/>
          <a:lstStyle/>
          <a:p>
            <a:pPr rtl="0"/>
            <a:r>
              <a:rPr lang="en-GB" dirty="0"/>
              <a:t>Parent	</a:t>
            </a:r>
          </a:p>
        </p:txBody>
      </p:sp>
      <p:sp>
        <p:nvSpPr>
          <p:cNvPr id="7" name="Text Placeholder 6">
            <a:extLst>
              <a:ext uri="{FF2B5EF4-FFF2-40B4-BE49-F238E27FC236}">
                <a16:creationId xmlns:a16="http://schemas.microsoft.com/office/drawing/2014/main" id="{4E355B93-F7B4-8649-8BBF-819B529D7EC7}"/>
              </a:ext>
            </a:extLst>
          </p:cNvPr>
          <p:cNvSpPr>
            <a:spLocks noGrp="1"/>
          </p:cNvSpPr>
          <p:nvPr>
            <p:ph type="body" sz="quarter" idx="32"/>
          </p:nvPr>
        </p:nvSpPr>
        <p:spPr>
          <a:xfrm>
            <a:off x="9001711" y="4229709"/>
            <a:ext cx="2133600" cy="369332"/>
          </a:xfrm>
        </p:spPr>
        <p:txBody>
          <a:bodyPr rtlCol="0"/>
          <a:lstStyle/>
          <a:p>
            <a:pPr marL="171450" indent="-171450" rtl="0">
              <a:buFont typeface="Wingdings" panose="05000000000000000000" pitchFamily="2" charset="2"/>
              <a:buChar char="Ø"/>
            </a:pPr>
            <a:r>
              <a:rPr lang="en-GB" sz="1100" dirty="0"/>
              <a:t>Doesn’t actually know what’s available.</a:t>
            </a:r>
          </a:p>
          <a:p>
            <a:pPr marL="171450" indent="-171450" rtl="0">
              <a:buFont typeface="Wingdings" panose="05000000000000000000" pitchFamily="2" charset="2"/>
              <a:buChar char="Ø"/>
            </a:pPr>
            <a:r>
              <a:rPr lang="en-GB" sz="1100" dirty="0"/>
              <a:t>Where to next?</a:t>
            </a:r>
          </a:p>
          <a:p>
            <a:pPr marL="171450" indent="-171450" rtl="0">
              <a:buFont typeface="Wingdings" panose="05000000000000000000" pitchFamily="2" charset="2"/>
              <a:buChar char="Ø"/>
            </a:pPr>
            <a:r>
              <a:rPr lang="en-GB" sz="1100" dirty="0"/>
              <a:t>Support for parents and carers.</a:t>
            </a:r>
          </a:p>
          <a:p>
            <a:pPr marL="171450" indent="-171450" rtl="0">
              <a:buFont typeface="Wingdings" panose="05000000000000000000" pitchFamily="2" charset="2"/>
              <a:buChar char="Ø"/>
            </a:pPr>
            <a:r>
              <a:rPr lang="en-GB" sz="1100" dirty="0"/>
              <a:t>Childcare options?</a:t>
            </a:r>
          </a:p>
          <a:p>
            <a:pPr marL="171450" indent="-171450" rtl="0">
              <a:buFont typeface="Wingdings" panose="05000000000000000000" pitchFamily="2" charset="2"/>
              <a:buChar char="Ø"/>
            </a:pPr>
            <a:r>
              <a:rPr lang="en-GB" sz="1100" dirty="0"/>
              <a:t>Something public should be available for people with no </a:t>
            </a:r>
            <a:r>
              <a:rPr lang="en-GB" sz="1100" dirty="0" err="1"/>
              <a:t>wifi</a:t>
            </a:r>
            <a:r>
              <a:rPr lang="en-GB" sz="1100" dirty="0"/>
              <a:t> – maybe physical resources</a:t>
            </a:r>
          </a:p>
          <a:p>
            <a:pPr marL="171450" indent="-171450" rtl="0">
              <a:buFont typeface="Wingdings" panose="05000000000000000000" pitchFamily="2" charset="2"/>
              <a:buChar char="Ø"/>
            </a:pPr>
            <a:endParaRPr lang="en-GB" sz="1100" dirty="0"/>
          </a:p>
        </p:txBody>
      </p:sp>
      <p:sp>
        <p:nvSpPr>
          <p:cNvPr id="13" name="Slide Number Placeholder 12">
            <a:extLst>
              <a:ext uri="{FF2B5EF4-FFF2-40B4-BE49-F238E27FC236}">
                <a16:creationId xmlns:a16="http://schemas.microsoft.com/office/drawing/2014/main" id="{B2B0E625-26CC-9744-9B92-56905E797B65}"/>
              </a:ext>
            </a:extLst>
          </p:cNvPr>
          <p:cNvSpPr>
            <a:spLocks noGrp="1"/>
          </p:cNvSpPr>
          <p:nvPr>
            <p:ph type="sldNum" sz="quarter" idx="38"/>
          </p:nvPr>
        </p:nvSpPr>
        <p:spPr>
          <a:xfrm>
            <a:off x="971550" y="6332220"/>
            <a:ext cx="523240" cy="247651"/>
          </a:xfrm>
        </p:spPr>
        <p:txBody>
          <a:bodyPr rtlCol="0"/>
          <a:lstStyle/>
          <a:p>
            <a:pPr rtl="0"/>
            <a:fld id="{294A09A9-5501-47C1-A89A-A340965A2BE2}" type="slidenum">
              <a:rPr lang="en-GB" smtClean="0"/>
              <a:pPr rtl="0"/>
              <a:t>7</a:t>
            </a:fld>
            <a:endParaRPr lang="en-GB"/>
          </a:p>
        </p:txBody>
      </p:sp>
      <p:sp>
        <p:nvSpPr>
          <p:cNvPr id="12" name="Footer Placeholder 11">
            <a:extLst>
              <a:ext uri="{FF2B5EF4-FFF2-40B4-BE49-F238E27FC236}">
                <a16:creationId xmlns:a16="http://schemas.microsoft.com/office/drawing/2014/main" id="{6F29C953-E914-EE4E-B001-1E1EAD7BFD8A}"/>
              </a:ext>
            </a:extLst>
          </p:cNvPr>
          <p:cNvSpPr>
            <a:spLocks noGrp="1"/>
          </p:cNvSpPr>
          <p:nvPr>
            <p:ph type="ftr" sz="quarter" idx="37"/>
          </p:nvPr>
        </p:nvSpPr>
        <p:spPr>
          <a:xfrm>
            <a:off x="1494790" y="6332220"/>
            <a:ext cx="1497330" cy="247651"/>
          </a:xfrm>
        </p:spPr>
        <p:txBody>
          <a:bodyPr rtlCol="0"/>
          <a:lstStyle/>
          <a:p>
            <a:pPr rtl="0"/>
            <a:r>
              <a:rPr lang="en-GB" dirty="0" err="1"/>
              <a:t>Rumworth</a:t>
            </a:r>
            <a:r>
              <a:rPr lang="en-GB" dirty="0"/>
              <a:t> Project </a:t>
            </a:r>
          </a:p>
        </p:txBody>
      </p:sp>
    </p:spTree>
    <p:extLst>
      <p:ext uri="{BB962C8B-B14F-4D97-AF65-F5344CB8AC3E}">
        <p14:creationId xmlns:p14="http://schemas.microsoft.com/office/powerpoint/2010/main" val="2509101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964022" y="879063"/>
            <a:ext cx="7532277" cy="610863"/>
          </a:xfrm>
        </p:spPr>
        <p:txBody>
          <a:bodyPr rtlCol="0">
            <a:normAutofit/>
          </a:bodyPr>
          <a:lstStyle/>
          <a:p>
            <a:pPr rtl="0"/>
            <a:r>
              <a:rPr lang="en-GB" dirty="0">
                <a:solidFill>
                  <a:srgbClr val="0033CC"/>
                </a:solidFill>
              </a:rPr>
              <a:t>Bus Route Difficulties</a:t>
            </a:r>
          </a:p>
        </p:txBody>
      </p:sp>
      <p:sp>
        <p:nvSpPr>
          <p:cNvPr id="8" name="Text Placeholder 7">
            <a:extLst>
              <a:ext uri="{FF2B5EF4-FFF2-40B4-BE49-F238E27FC236}">
                <a16:creationId xmlns:a16="http://schemas.microsoft.com/office/drawing/2014/main" id="{AF43A531-88E8-744E-9BB5-FD05029B1D21}"/>
              </a:ext>
            </a:extLst>
          </p:cNvPr>
          <p:cNvSpPr>
            <a:spLocks noGrp="1"/>
          </p:cNvSpPr>
          <p:nvPr>
            <p:ph type="body" sz="quarter" idx="15"/>
          </p:nvPr>
        </p:nvSpPr>
        <p:spPr>
          <a:xfrm>
            <a:off x="8496299" y="4962951"/>
            <a:ext cx="2128157" cy="205837"/>
          </a:xfrm>
        </p:spPr>
        <p:txBody>
          <a:bodyPr rtlCol="0"/>
          <a:lstStyle/>
          <a:p>
            <a:pPr rtl="0"/>
            <a:r>
              <a:rPr lang="en-GB" dirty="0"/>
              <a:t>Bus Route - 7</a:t>
            </a:r>
          </a:p>
        </p:txBody>
      </p:sp>
      <p:sp>
        <p:nvSpPr>
          <p:cNvPr id="17" name="Slide Number Placeholder 16">
            <a:extLst>
              <a:ext uri="{FF2B5EF4-FFF2-40B4-BE49-F238E27FC236}">
                <a16:creationId xmlns:a16="http://schemas.microsoft.com/office/drawing/2014/main" id="{32DA2B67-BDBB-C945-988B-6C0D86F697CE}"/>
              </a:ext>
            </a:extLst>
          </p:cNvPr>
          <p:cNvSpPr>
            <a:spLocks noGrp="1"/>
          </p:cNvSpPr>
          <p:nvPr>
            <p:ph type="sldNum" sz="quarter" idx="34"/>
          </p:nvPr>
        </p:nvSpPr>
        <p:spPr>
          <a:xfrm>
            <a:off x="971550" y="6332220"/>
            <a:ext cx="523240" cy="247651"/>
          </a:xfrm>
        </p:spPr>
        <p:txBody>
          <a:bodyPr rtlCol="0"/>
          <a:lstStyle/>
          <a:p>
            <a:pPr rtl="0"/>
            <a:fld id="{294A09A9-5501-47C1-A89A-A340965A2BE2}" type="slidenum">
              <a:rPr lang="en-GB" smtClean="0"/>
              <a:pPr rtl="0"/>
              <a:t>8</a:t>
            </a:fld>
            <a:endParaRPr lang="en-GB"/>
          </a:p>
        </p:txBody>
      </p:sp>
      <p:sp>
        <p:nvSpPr>
          <p:cNvPr id="16" name="Footer Placeholder 15">
            <a:extLst>
              <a:ext uri="{FF2B5EF4-FFF2-40B4-BE49-F238E27FC236}">
                <a16:creationId xmlns:a16="http://schemas.microsoft.com/office/drawing/2014/main" id="{1EAEE347-BDD8-5349-BB37-C8938BFCFF4C}"/>
              </a:ext>
            </a:extLst>
          </p:cNvPr>
          <p:cNvSpPr>
            <a:spLocks noGrp="1"/>
          </p:cNvSpPr>
          <p:nvPr>
            <p:ph type="ftr" sz="quarter" idx="33"/>
          </p:nvPr>
        </p:nvSpPr>
        <p:spPr>
          <a:xfrm>
            <a:off x="1494790" y="6332220"/>
            <a:ext cx="1497330" cy="247651"/>
          </a:xfrm>
        </p:spPr>
        <p:txBody>
          <a:bodyPr rtlCol="0"/>
          <a:lstStyle/>
          <a:p>
            <a:pPr rtl="0"/>
            <a:r>
              <a:rPr lang="en-GB" dirty="0" err="1"/>
              <a:t>Rumworth</a:t>
            </a:r>
            <a:r>
              <a:rPr lang="en-GB" dirty="0"/>
              <a:t> Project </a:t>
            </a:r>
          </a:p>
        </p:txBody>
      </p:sp>
      <p:sp>
        <p:nvSpPr>
          <p:cNvPr id="25" name="Text Placeholder 24">
            <a:extLst>
              <a:ext uri="{FF2B5EF4-FFF2-40B4-BE49-F238E27FC236}">
                <a16:creationId xmlns:a16="http://schemas.microsoft.com/office/drawing/2014/main" id="{ADD2E743-1142-031B-A924-B43275B4723C}"/>
              </a:ext>
            </a:extLst>
          </p:cNvPr>
          <p:cNvSpPr>
            <a:spLocks noGrp="1"/>
          </p:cNvSpPr>
          <p:nvPr>
            <p:ph type="body" sz="quarter" idx="11"/>
          </p:nvPr>
        </p:nvSpPr>
        <p:spPr/>
        <p:txBody>
          <a:bodyPr/>
          <a:lstStyle/>
          <a:p>
            <a:r>
              <a:rPr lang="en-GB" dirty="0"/>
              <a:t>Bus Route - 520</a:t>
            </a:r>
          </a:p>
        </p:txBody>
      </p:sp>
      <p:pic>
        <p:nvPicPr>
          <p:cNvPr id="20" name="Picture Placeholder 19" descr="Map&#10;&#10;Description automatically generated">
            <a:extLst>
              <a:ext uri="{FF2B5EF4-FFF2-40B4-BE49-F238E27FC236}">
                <a16:creationId xmlns:a16="http://schemas.microsoft.com/office/drawing/2014/main" id="{ECC52ABD-1E39-9E8F-113B-A9319CA40894}"/>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18557" r="18557"/>
          <a:stretch>
            <a:fillRect/>
          </a:stretch>
        </p:blipFill>
        <p:spPr>
          <a:xfrm>
            <a:off x="795647" y="1884295"/>
            <a:ext cx="3225846" cy="3102450"/>
          </a:xfrm>
        </p:spPr>
      </p:pic>
      <p:pic>
        <p:nvPicPr>
          <p:cNvPr id="24" name="Picture Placeholder 23" descr="Map&#10;&#10;Description automatically generated">
            <a:extLst>
              <a:ext uri="{FF2B5EF4-FFF2-40B4-BE49-F238E27FC236}">
                <a16:creationId xmlns:a16="http://schemas.microsoft.com/office/drawing/2014/main" id="{4D1D87D7-6730-7618-FD71-5E10B9650329}"/>
              </a:ext>
            </a:extLst>
          </p:cNvPr>
          <p:cNvPicPr>
            <a:picLocks noGrp="1" noChangeAspect="1"/>
          </p:cNvPicPr>
          <p:nvPr>
            <p:ph type="pic" sz="quarter" idx="24"/>
          </p:nvPr>
        </p:nvPicPr>
        <p:blipFill>
          <a:blip r:embed="rId4">
            <a:extLst>
              <a:ext uri="{28A0092B-C50C-407E-A947-70E740481C1C}">
                <a14:useLocalDpi xmlns:a14="http://schemas.microsoft.com/office/drawing/2010/main" val="0"/>
              </a:ext>
            </a:extLst>
          </a:blip>
          <a:srcRect l="18172" r="18172"/>
          <a:stretch>
            <a:fillRect/>
          </a:stretch>
        </p:blipFill>
        <p:spPr>
          <a:xfrm>
            <a:off x="8351578" y="1818398"/>
            <a:ext cx="3225846" cy="3102450"/>
          </a:xfrm>
        </p:spPr>
      </p:pic>
      <p:sp>
        <p:nvSpPr>
          <p:cNvPr id="30" name="TextBox 29">
            <a:extLst>
              <a:ext uri="{FF2B5EF4-FFF2-40B4-BE49-F238E27FC236}">
                <a16:creationId xmlns:a16="http://schemas.microsoft.com/office/drawing/2014/main" id="{D6BDFA2B-29D4-4C2A-E36A-604F04F93DA4}"/>
              </a:ext>
            </a:extLst>
          </p:cNvPr>
          <p:cNvSpPr txBox="1"/>
          <p:nvPr/>
        </p:nvSpPr>
        <p:spPr>
          <a:xfrm>
            <a:off x="4357396" y="1884295"/>
            <a:ext cx="3722914" cy="4278094"/>
          </a:xfrm>
          <a:prstGeom prst="rect">
            <a:avLst/>
          </a:prstGeom>
          <a:noFill/>
        </p:spPr>
        <p:txBody>
          <a:bodyPr wrap="square" rtlCol="0">
            <a:spAutoFit/>
          </a:bodyPr>
          <a:lstStyle/>
          <a:p>
            <a:r>
              <a:rPr lang="en-GB" sz="1600" dirty="0">
                <a:solidFill>
                  <a:schemeClr val="bg1"/>
                </a:solidFill>
              </a:rPr>
              <a:t>Shown here are the 2 bus routes available from the TFGM website which run through the </a:t>
            </a:r>
            <a:r>
              <a:rPr lang="en-GB" sz="1600" dirty="0" err="1">
                <a:solidFill>
                  <a:schemeClr val="bg1"/>
                </a:solidFill>
              </a:rPr>
              <a:t>Rumworth</a:t>
            </a:r>
            <a:r>
              <a:rPr lang="en-GB" sz="1600" dirty="0">
                <a:solidFill>
                  <a:schemeClr val="bg1"/>
                </a:solidFill>
              </a:rPr>
              <a:t> area. Evidently, this is very hard to view and is difficult to follow, there is also no available interactive map which would show how to get to an individuals nearest bus stop. The availability of something like this could be crucial in giving an individual with SEND the ability and independence to travel around confidently. This could easily be addressed by the creation of an interactive map for individuals to use or a simplified version of what is currently available that is easier for people to follow.</a:t>
            </a:r>
          </a:p>
        </p:txBody>
      </p:sp>
    </p:spTree>
    <p:extLst>
      <p:ext uri="{BB962C8B-B14F-4D97-AF65-F5344CB8AC3E}">
        <p14:creationId xmlns:p14="http://schemas.microsoft.com/office/powerpoint/2010/main" val="2494049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234C4-DFCD-2F61-FEF8-2115CAC6DECB}"/>
              </a:ext>
            </a:extLst>
          </p:cNvPr>
          <p:cNvSpPr>
            <a:spLocks noGrp="1"/>
          </p:cNvSpPr>
          <p:nvPr>
            <p:ph type="title"/>
          </p:nvPr>
        </p:nvSpPr>
        <p:spPr>
          <a:xfrm>
            <a:off x="270005" y="69850"/>
            <a:ext cx="10515600" cy="682625"/>
          </a:xfrm>
          <a:solidFill>
            <a:srgbClr val="0033CC"/>
          </a:solidFill>
        </p:spPr>
        <p:txBody>
          <a:bodyPr>
            <a:normAutofit fontScale="90000"/>
          </a:bodyPr>
          <a:lstStyle/>
          <a:p>
            <a:r>
              <a:rPr lang="en-GB" dirty="0">
                <a:solidFill>
                  <a:schemeClr val="bg1"/>
                </a:solidFill>
              </a:rPr>
              <a:t>SEED Funding </a:t>
            </a:r>
          </a:p>
        </p:txBody>
      </p:sp>
      <p:sp>
        <p:nvSpPr>
          <p:cNvPr id="5" name="TextBox 4">
            <a:extLst>
              <a:ext uri="{FF2B5EF4-FFF2-40B4-BE49-F238E27FC236}">
                <a16:creationId xmlns:a16="http://schemas.microsoft.com/office/drawing/2014/main" id="{ADAB5BE4-F120-4936-7CE5-9A92213A0123}"/>
              </a:ext>
            </a:extLst>
          </p:cNvPr>
          <p:cNvSpPr txBox="1"/>
          <p:nvPr/>
        </p:nvSpPr>
        <p:spPr>
          <a:xfrm>
            <a:off x="310923" y="874744"/>
            <a:ext cx="10433763" cy="4154984"/>
          </a:xfrm>
          <a:prstGeom prst="rect">
            <a:avLst/>
          </a:prstGeom>
          <a:noFill/>
        </p:spPr>
        <p:txBody>
          <a:bodyPr wrap="square" rtlCol="0">
            <a:spAutoFit/>
          </a:bodyPr>
          <a:lstStyle/>
          <a:p>
            <a:pPr marL="285750" indent="-285750">
              <a:buFont typeface="Arial" panose="020B0604020202020204" pitchFamily="34" charset="0"/>
              <a:buChar char="•"/>
            </a:pPr>
            <a:r>
              <a:rPr lang="en-GB" sz="2400" dirty="0"/>
              <a:t>Development of EOI process and sensory pack information with Jenny Wilkinson</a:t>
            </a:r>
          </a:p>
          <a:p>
            <a:pPr marL="285750" indent="-285750">
              <a:buFont typeface="Arial" panose="020B0604020202020204" pitchFamily="34" charset="0"/>
              <a:buChar char="•"/>
            </a:pPr>
            <a:r>
              <a:rPr lang="en-GB" sz="2400" dirty="0"/>
              <a:t>Panel next week  with parents and reps from Bolton Together, BLGC and Breaking Barriers and GM ICB</a:t>
            </a:r>
          </a:p>
          <a:p>
            <a:pPr marL="285750" indent="-285750">
              <a:buFont typeface="Arial" panose="020B0604020202020204" pitchFamily="34" charset="0"/>
              <a:buChar char="•"/>
            </a:pPr>
            <a:r>
              <a:rPr lang="en-GB" sz="2400" dirty="0"/>
              <a:t>Challenges in encourages universal settings to apply to increase accessibility  and encouraging SEND Specific Services to consider opening up to wider community </a:t>
            </a:r>
          </a:p>
          <a:p>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graphicFrame>
        <p:nvGraphicFramePr>
          <p:cNvPr id="6" name="Table 5">
            <a:extLst>
              <a:ext uri="{FF2B5EF4-FFF2-40B4-BE49-F238E27FC236}">
                <a16:creationId xmlns:a16="http://schemas.microsoft.com/office/drawing/2014/main" id="{6024A8F7-0CAC-0BA1-1248-92754B75E007}"/>
              </a:ext>
            </a:extLst>
          </p:cNvPr>
          <p:cNvGraphicFramePr>
            <a:graphicFrameLocks noGrp="1"/>
          </p:cNvGraphicFramePr>
          <p:nvPr>
            <p:extLst>
              <p:ext uri="{D42A27DB-BD31-4B8C-83A1-F6EECF244321}">
                <p14:modId xmlns:p14="http://schemas.microsoft.com/office/powerpoint/2010/main" val="2916389781"/>
              </p:ext>
            </p:extLst>
          </p:nvPr>
        </p:nvGraphicFramePr>
        <p:xfrm>
          <a:off x="488303" y="3429000"/>
          <a:ext cx="6419850" cy="3038475"/>
        </p:xfrm>
        <a:graphic>
          <a:graphicData uri="http://schemas.openxmlformats.org/drawingml/2006/table">
            <a:tbl>
              <a:tblPr>
                <a:tableStyleId>{5C22544A-7EE6-4342-B048-85BDC9FD1C3A}</a:tableStyleId>
              </a:tblPr>
              <a:tblGrid>
                <a:gridCol w="1895384">
                  <a:extLst>
                    <a:ext uri="{9D8B030D-6E8A-4147-A177-3AD203B41FA5}">
                      <a16:colId xmlns:a16="http://schemas.microsoft.com/office/drawing/2014/main" val="2525343912"/>
                    </a:ext>
                  </a:extLst>
                </a:gridCol>
                <a:gridCol w="1304350">
                  <a:extLst>
                    <a:ext uri="{9D8B030D-6E8A-4147-A177-3AD203B41FA5}">
                      <a16:colId xmlns:a16="http://schemas.microsoft.com/office/drawing/2014/main" val="2685754850"/>
                    </a:ext>
                  </a:extLst>
                </a:gridCol>
                <a:gridCol w="3220116">
                  <a:extLst>
                    <a:ext uri="{9D8B030D-6E8A-4147-A177-3AD203B41FA5}">
                      <a16:colId xmlns:a16="http://schemas.microsoft.com/office/drawing/2014/main" val="1760781099"/>
                    </a:ext>
                  </a:extLst>
                </a:gridCol>
              </a:tblGrid>
              <a:tr h="201114">
                <a:tc>
                  <a:txBody>
                    <a:bodyPr/>
                    <a:lstStyle/>
                    <a:p>
                      <a:pPr algn="ctr" fontAlgn="b"/>
                      <a:r>
                        <a:rPr lang="en-GB" sz="1600" u="none" strike="noStrike" dirty="0">
                          <a:effectLst/>
                        </a:rPr>
                        <a:t>requested funds?</a:t>
                      </a:r>
                      <a:endParaRPr lang="en-GB"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600" u="none" strike="noStrike">
                          <a:effectLst/>
                        </a:rPr>
                        <a:t>RECEIVED</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600" u="none" strike="noStrike">
                          <a:effectLst/>
                        </a:rPr>
                        <a:t>ORGANISATION</a:t>
                      </a:r>
                      <a:endParaRPr lang="en-GB" sz="16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28107370"/>
                  </a:ext>
                </a:extLst>
              </a:tr>
              <a:tr h="253365">
                <a:tc>
                  <a:txBody>
                    <a:bodyPr/>
                    <a:lstStyle/>
                    <a:p>
                      <a:pPr algn="ctr" fontAlgn="b"/>
                      <a:r>
                        <a:rPr lang="en-GB" sz="1600" u="none" strike="noStrike" dirty="0">
                          <a:effectLst/>
                        </a:rPr>
                        <a:t>Yes</a:t>
                      </a:r>
                      <a:endParaRPr lang="en-GB"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600" u="none" strike="noStrike">
                          <a:effectLst/>
                        </a:rPr>
                        <a:t>15/02/2023</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600" u="none" strike="noStrike">
                          <a:effectLst/>
                        </a:rPr>
                        <a:t>FLOWHESION FOUNDATION</a:t>
                      </a:r>
                      <a:endParaRPr lang="en-GB"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14269629"/>
                  </a:ext>
                </a:extLst>
              </a:tr>
              <a:tr h="253365">
                <a:tc>
                  <a:txBody>
                    <a:bodyPr/>
                    <a:lstStyle/>
                    <a:p>
                      <a:pPr algn="ctr" fontAlgn="b"/>
                      <a:r>
                        <a:rPr lang="en-GB" sz="1600" u="none" strike="noStrike">
                          <a:effectLst/>
                        </a:rPr>
                        <a:t>No</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600" u="none" strike="noStrike" dirty="0">
                          <a:effectLst/>
                        </a:rPr>
                        <a:t>15/02/2023</a:t>
                      </a:r>
                      <a:endParaRPr lang="en-GB"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600" u="none" strike="noStrike">
                          <a:effectLst/>
                        </a:rPr>
                        <a:t>BROAD OAKS NURSERY</a:t>
                      </a:r>
                      <a:endParaRPr lang="en-GB"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30590268"/>
                  </a:ext>
                </a:extLst>
              </a:tr>
              <a:tr h="253365">
                <a:tc>
                  <a:txBody>
                    <a:bodyPr/>
                    <a:lstStyle/>
                    <a:p>
                      <a:pPr algn="ctr" fontAlgn="b"/>
                      <a:r>
                        <a:rPr lang="en-GB" sz="1600" u="none" strike="noStrike">
                          <a:effectLst/>
                        </a:rPr>
                        <a:t>Yes</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600" u="none" strike="noStrike">
                          <a:effectLst/>
                        </a:rPr>
                        <a:t>15/02/2023</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600" u="none" strike="noStrike">
                          <a:effectLst/>
                        </a:rPr>
                        <a:t>BELIEVE ACHIEVE</a:t>
                      </a:r>
                      <a:endParaRPr lang="en-GB"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46842047"/>
                  </a:ext>
                </a:extLst>
              </a:tr>
              <a:tr h="253365">
                <a:tc>
                  <a:txBody>
                    <a:bodyPr/>
                    <a:lstStyle/>
                    <a:p>
                      <a:pPr algn="ctr" fontAlgn="b"/>
                      <a:r>
                        <a:rPr lang="en-GB" sz="1600" u="none" strike="noStrike">
                          <a:effectLst/>
                        </a:rPr>
                        <a:t>Yes- awaiting figure </a:t>
                      </a:r>
                      <a:endParaRPr lang="en-GB" sz="1600" b="1" i="0" u="none" strike="noStrike">
                        <a:solidFill>
                          <a:srgbClr val="FF0000"/>
                        </a:solidFill>
                        <a:effectLst/>
                        <a:latin typeface="Calibri" panose="020F0502020204030204" pitchFamily="34" charset="0"/>
                      </a:endParaRPr>
                    </a:p>
                  </a:txBody>
                  <a:tcPr marL="7620" marR="7620" marT="7620" marB="0" anchor="b"/>
                </a:tc>
                <a:tc>
                  <a:txBody>
                    <a:bodyPr/>
                    <a:lstStyle/>
                    <a:p>
                      <a:pPr algn="ctr" fontAlgn="b"/>
                      <a:r>
                        <a:rPr lang="en-GB" sz="1600" u="none" strike="noStrike">
                          <a:effectLst/>
                        </a:rPr>
                        <a:t>09/03/2023</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600" u="none" strike="noStrike">
                          <a:effectLst/>
                        </a:rPr>
                        <a:t>ORCHARDS NURSERY</a:t>
                      </a:r>
                      <a:endParaRPr lang="en-GB"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82541870"/>
                  </a:ext>
                </a:extLst>
              </a:tr>
              <a:tr h="253365">
                <a:tc>
                  <a:txBody>
                    <a:bodyPr/>
                    <a:lstStyle/>
                    <a:p>
                      <a:pPr algn="ctr" fontAlgn="b"/>
                      <a:r>
                        <a:rPr lang="en-GB" sz="1600" u="none" strike="noStrike">
                          <a:effectLst/>
                        </a:rPr>
                        <a:t>Yes</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600" u="none" strike="noStrike">
                          <a:effectLst/>
                        </a:rPr>
                        <a:t>14/03/2023</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600" u="none" strike="noStrike" dirty="0">
                          <a:effectLst/>
                        </a:rPr>
                        <a:t>RAISE THE YOUTH</a:t>
                      </a:r>
                      <a:endParaRPr lang="en-GB"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48519370"/>
                  </a:ext>
                </a:extLst>
              </a:tr>
              <a:tr h="253365">
                <a:tc>
                  <a:txBody>
                    <a:bodyPr/>
                    <a:lstStyle/>
                    <a:p>
                      <a:pPr algn="ctr" fontAlgn="b"/>
                      <a:r>
                        <a:rPr lang="en-GB" sz="1600" u="none" strike="noStrike">
                          <a:effectLst/>
                        </a:rPr>
                        <a:t>Yes</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600" u="none" strike="noStrike">
                          <a:effectLst/>
                        </a:rPr>
                        <a:t>14/03/2023</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600" u="none" strike="noStrike">
                          <a:effectLst/>
                        </a:rPr>
                        <a:t>FRIENDS OF GREENFOLD</a:t>
                      </a:r>
                      <a:endParaRPr lang="en-GB"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3480376"/>
                  </a:ext>
                </a:extLst>
              </a:tr>
              <a:tr h="253365">
                <a:tc>
                  <a:txBody>
                    <a:bodyPr/>
                    <a:lstStyle/>
                    <a:p>
                      <a:pPr algn="ctr" fontAlgn="b"/>
                      <a:r>
                        <a:rPr lang="en-GB" sz="1600" u="none" strike="noStrike">
                          <a:effectLst/>
                        </a:rPr>
                        <a:t>Yes</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600" u="none" strike="noStrike">
                          <a:effectLst/>
                        </a:rPr>
                        <a:t>14/03/2023</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600" u="none" strike="noStrike" dirty="0">
                          <a:effectLst/>
                        </a:rPr>
                        <a:t>FARNWORTH BAPTIST</a:t>
                      </a:r>
                      <a:endParaRPr lang="en-GB"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47243561"/>
                  </a:ext>
                </a:extLst>
              </a:tr>
              <a:tr h="253365">
                <a:tc>
                  <a:txBody>
                    <a:bodyPr/>
                    <a:lstStyle/>
                    <a:p>
                      <a:pPr algn="ctr" fontAlgn="b"/>
                      <a:r>
                        <a:rPr lang="en-GB" sz="1600" u="none" strike="noStrike">
                          <a:effectLst/>
                        </a:rPr>
                        <a:t>Yes</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600" u="none" strike="noStrike">
                          <a:effectLst/>
                        </a:rPr>
                        <a:t>14/03/2023</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600" u="none" strike="noStrike">
                          <a:effectLst/>
                        </a:rPr>
                        <a:t>HIGH NEEDS BASES</a:t>
                      </a:r>
                      <a:endParaRPr lang="en-GB"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17508869"/>
                  </a:ext>
                </a:extLst>
              </a:tr>
              <a:tr h="253365">
                <a:tc>
                  <a:txBody>
                    <a:bodyPr/>
                    <a:lstStyle/>
                    <a:p>
                      <a:pPr algn="ctr" fontAlgn="b"/>
                      <a:r>
                        <a:rPr lang="en-GB" sz="1600" u="none" strike="noStrike">
                          <a:effectLst/>
                        </a:rPr>
                        <a:t>No</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600" u="none" strike="noStrike">
                          <a:effectLst/>
                        </a:rPr>
                        <a:t>14/03/2023</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600" u="none" strike="noStrike" dirty="0">
                          <a:effectLst/>
                        </a:rPr>
                        <a:t>BOLTON WANDERERS ITC</a:t>
                      </a:r>
                      <a:endParaRPr lang="en-GB"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6664799"/>
                  </a:ext>
                </a:extLst>
              </a:tr>
              <a:tr h="253365">
                <a:tc>
                  <a:txBody>
                    <a:bodyPr/>
                    <a:lstStyle/>
                    <a:p>
                      <a:pPr algn="ctr" fontAlgn="b"/>
                      <a:r>
                        <a:rPr lang="en-GB" sz="1600" u="none" strike="noStrike">
                          <a:effectLst/>
                        </a:rPr>
                        <a:t>Yes</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600" u="none" strike="noStrike">
                          <a:effectLst/>
                        </a:rPr>
                        <a:t>14/03/2023</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600" u="none" strike="noStrike" dirty="0">
                          <a:effectLst/>
                        </a:rPr>
                        <a:t>SEND STAY &amp; PLAY</a:t>
                      </a:r>
                      <a:endParaRPr lang="en-GB"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18515792"/>
                  </a:ext>
                </a:extLst>
              </a:tr>
              <a:tr h="253365">
                <a:tc>
                  <a:txBody>
                    <a:bodyPr/>
                    <a:lstStyle/>
                    <a:p>
                      <a:pPr algn="ctr" fontAlgn="b"/>
                      <a:r>
                        <a:rPr lang="en-GB" sz="1600" u="none" strike="noStrike">
                          <a:effectLst/>
                        </a:rPr>
                        <a:t>Yes</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600" u="none" strike="noStrike">
                          <a:effectLst/>
                        </a:rPr>
                        <a:t>14/03/2023</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600" u="none" strike="noStrike" dirty="0">
                          <a:effectLst/>
                        </a:rPr>
                        <a:t>LITTLE BATS</a:t>
                      </a:r>
                      <a:endParaRPr lang="en-GB"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91865200"/>
                  </a:ext>
                </a:extLst>
              </a:tr>
            </a:tbl>
          </a:graphicData>
        </a:graphic>
      </p:graphicFrame>
      <p:graphicFrame>
        <p:nvGraphicFramePr>
          <p:cNvPr id="7" name="Table 6">
            <a:extLst>
              <a:ext uri="{FF2B5EF4-FFF2-40B4-BE49-F238E27FC236}">
                <a16:creationId xmlns:a16="http://schemas.microsoft.com/office/drawing/2014/main" id="{50F0F1FB-C495-076F-E973-F5CBE5071626}"/>
              </a:ext>
            </a:extLst>
          </p:cNvPr>
          <p:cNvGraphicFramePr>
            <a:graphicFrameLocks noGrp="1"/>
          </p:cNvGraphicFramePr>
          <p:nvPr>
            <p:extLst>
              <p:ext uri="{D42A27DB-BD31-4B8C-83A1-F6EECF244321}">
                <p14:modId xmlns:p14="http://schemas.microsoft.com/office/powerpoint/2010/main" val="779419104"/>
              </p:ext>
            </p:extLst>
          </p:nvPr>
        </p:nvGraphicFramePr>
        <p:xfrm>
          <a:off x="7496758" y="3492504"/>
          <a:ext cx="3876675" cy="2911466"/>
        </p:xfrm>
        <a:graphic>
          <a:graphicData uri="http://schemas.openxmlformats.org/drawingml/2006/table">
            <a:tbl>
              <a:tblPr>
                <a:tableStyleId>{5C22544A-7EE6-4342-B048-85BDC9FD1C3A}</a:tableStyleId>
              </a:tblPr>
              <a:tblGrid>
                <a:gridCol w="1082448">
                  <a:extLst>
                    <a:ext uri="{9D8B030D-6E8A-4147-A177-3AD203B41FA5}">
                      <a16:colId xmlns:a16="http://schemas.microsoft.com/office/drawing/2014/main" val="558282440"/>
                    </a:ext>
                  </a:extLst>
                </a:gridCol>
                <a:gridCol w="1661431">
                  <a:extLst>
                    <a:ext uri="{9D8B030D-6E8A-4147-A177-3AD203B41FA5}">
                      <a16:colId xmlns:a16="http://schemas.microsoft.com/office/drawing/2014/main" val="2976170254"/>
                    </a:ext>
                  </a:extLst>
                </a:gridCol>
                <a:gridCol w="1132796">
                  <a:extLst>
                    <a:ext uri="{9D8B030D-6E8A-4147-A177-3AD203B41FA5}">
                      <a16:colId xmlns:a16="http://schemas.microsoft.com/office/drawing/2014/main" val="261783450"/>
                    </a:ext>
                  </a:extLst>
                </a:gridCol>
              </a:tblGrid>
              <a:tr h="874314">
                <a:tc gridSpan="3">
                  <a:txBody>
                    <a:bodyPr/>
                    <a:lstStyle/>
                    <a:p>
                      <a:pPr algn="ctr" fontAlgn="b"/>
                      <a:r>
                        <a:rPr lang="en-GB" sz="1800" u="none" strike="noStrike" dirty="0">
                          <a:effectLst/>
                        </a:rPr>
                        <a:t>SENSORY PACKS REQUESTS</a:t>
                      </a:r>
                      <a:endParaRPr lang="en-GB" sz="1800" b="1"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02223290"/>
                  </a:ext>
                </a:extLst>
              </a:tr>
              <a:tr h="874314">
                <a:tc>
                  <a:txBody>
                    <a:bodyPr/>
                    <a:lstStyle/>
                    <a:p>
                      <a:pPr algn="ctr" fontAlgn="b"/>
                      <a:r>
                        <a:rPr lang="en-GB" sz="1800" u="none" strike="noStrike" dirty="0">
                          <a:effectLst/>
                        </a:rPr>
                        <a:t>4</a:t>
                      </a:r>
                      <a:endParaRPr lang="en-GB"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800" u="none" strike="noStrike" dirty="0">
                          <a:effectLst/>
                        </a:rPr>
                        <a:t>10</a:t>
                      </a:r>
                      <a:endParaRPr lang="en-GB"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800" u="none" strike="noStrike" dirty="0">
                          <a:effectLst/>
                        </a:rPr>
                        <a:t>4</a:t>
                      </a:r>
                      <a:endParaRPr lang="en-GB" sz="1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6349842"/>
                  </a:ext>
                </a:extLst>
              </a:tr>
              <a:tr h="1162838">
                <a:tc>
                  <a:txBody>
                    <a:bodyPr/>
                    <a:lstStyle/>
                    <a:p>
                      <a:pPr algn="ctr" fontAlgn="b"/>
                      <a:r>
                        <a:rPr lang="en-GB" sz="1800" u="none" strike="noStrike">
                          <a:effectLst/>
                        </a:rPr>
                        <a:t>S</a:t>
                      </a:r>
                      <a:endParaRPr lang="en-GB" sz="18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800" u="none" strike="noStrike" dirty="0">
                          <a:effectLst/>
                        </a:rPr>
                        <a:t>M</a:t>
                      </a:r>
                      <a:endParaRPr lang="en-GB"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800" u="none" strike="noStrike" dirty="0">
                          <a:effectLst/>
                        </a:rPr>
                        <a:t>L</a:t>
                      </a:r>
                      <a:endParaRPr lang="en-GB" sz="1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96098012"/>
                  </a:ext>
                </a:extLst>
              </a:tr>
            </a:tbl>
          </a:graphicData>
        </a:graphic>
      </p:graphicFrame>
    </p:spTree>
    <p:extLst>
      <p:ext uri="{BB962C8B-B14F-4D97-AF65-F5344CB8AC3E}">
        <p14:creationId xmlns:p14="http://schemas.microsoft.com/office/powerpoint/2010/main" val="1525304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deb7428-241b-4bd2-86a5-134d443b3f29">
      <Terms xmlns="http://schemas.microsoft.com/office/infopath/2007/PartnerControls"/>
    </lcf76f155ced4ddcb4097134ff3c332f>
    <TaxCatchAll xmlns="946243db-cfd6-4515-a418-7b11ecbde14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84BF8A83FB9E4B9B68517F5EC76135" ma:contentTypeVersion="11" ma:contentTypeDescription="Create a new document." ma:contentTypeScope="" ma:versionID="46bc232db37d0a4a13bb66b469a96631">
  <xsd:schema xmlns:xsd="http://www.w3.org/2001/XMLSchema" xmlns:xs="http://www.w3.org/2001/XMLSchema" xmlns:p="http://schemas.microsoft.com/office/2006/metadata/properties" xmlns:ns2="edeb7428-241b-4bd2-86a5-134d443b3f29" xmlns:ns3="946243db-cfd6-4515-a418-7b11ecbde14b" targetNamespace="http://schemas.microsoft.com/office/2006/metadata/properties" ma:root="true" ma:fieldsID="5bfab6c1982a4f439c2997aa445a8d06" ns2:_="" ns3:_="">
    <xsd:import namespace="edeb7428-241b-4bd2-86a5-134d443b3f29"/>
    <xsd:import namespace="946243db-cfd6-4515-a418-7b11ecbde14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eb7428-241b-4bd2-86a5-134d443b3f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67ed6b-a748-4f1b-bd44-65db9394399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6243db-cfd6-4515-a418-7b11ecbde14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923a772-8356-4963-89ac-5a9c58e61a68}" ma:internalName="TaxCatchAll" ma:showField="CatchAllData" ma:web="946243db-cfd6-4515-a418-7b11ecbde1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550349-EBDF-4879-AE53-08859F706222}">
  <ds:schemaRefs>
    <ds:schemaRef ds:uri="http://schemas.microsoft.com/office/2006/metadata/properties"/>
    <ds:schemaRef ds:uri="http://schemas.microsoft.com/office/infopath/2007/PartnerControls"/>
    <ds:schemaRef ds:uri="edeb7428-241b-4bd2-86a5-134d443b3f29"/>
    <ds:schemaRef ds:uri="946243db-cfd6-4515-a418-7b11ecbde14b"/>
  </ds:schemaRefs>
</ds:datastoreItem>
</file>

<file path=customXml/itemProps2.xml><?xml version="1.0" encoding="utf-8"?>
<ds:datastoreItem xmlns:ds="http://schemas.openxmlformats.org/officeDocument/2006/customXml" ds:itemID="{E69DF3E4-A426-44CF-936E-6A8B26B5935C}">
  <ds:schemaRefs>
    <ds:schemaRef ds:uri="http://schemas.microsoft.com/sharepoint/v3/contenttype/forms"/>
  </ds:schemaRefs>
</ds:datastoreItem>
</file>

<file path=customXml/itemProps3.xml><?xml version="1.0" encoding="utf-8"?>
<ds:datastoreItem xmlns:ds="http://schemas.openxmlformats.org/officeDocument/2006/customXml" ds:itemID="{F5F4125A-8E7F-4E68-9960-08743C6242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eb7428-241b-4bd2-86a5-134d443b3f29"/>
    <ds:schemaRef ds:uri="946243db-cfd6-4515-a418-7b11ecbde1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TotalTime>
  <Words>1204</Words>
  <Application>Microsoft Office PowerPoint</Application>
  <PresentationFormat>Widescreen</PresentationFormat>
  <Paragraphs>140</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Progress Update</vt:lpstr>
      <vt:lpstr>Engagement with Young People and Parents </vt:lpstr>
      <vt:lpstr>PowerPoint Presentation</vt:lpstr>
      <vt:lpstr>Ongoing Developmental Support</vt:lpstr>
      <vt:lpstr>Ongoing Development Support  </vt:lpstr>
      <vt:lpstr>PowerPoint Presentation</vt:lpstr>
      <vt:lpstr>Parental Interview – How Do You Find The Local Offer</vt:lpstr>
      <vt:lpstr>Bus Route Difficulties</vt:lpstr>
      <vt:lpstr>SEED Funding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Update</dc:title>
  <dc:creator>Louise Mcdade</dc:creator>
  <cp:lastModifiedBy>Louise Mcdade</cp:lastModifiedBy>
  <cp:revision>1</cp:revision>
  <dcterms:created xsi:type="dcterms:W3CDTF">2023-03-16T09:39:23Z</dcterms:created>
  <dcterms:modified xsi:type="dcterms:W3CDTF">2023-06-16T16:45:35Z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0x0101000A84BF8A83FB9E4B9B68517F5EC76135</vt:lpwstr>
  </property>
  <property fmtid="{D5CDD505-2E9C-101B-9397-08002B2CF9AE}" pid="3" name="MediaServiceImageTags">
    <vt:lpwstr/>
  </property>
</Properties>
</file>